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33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17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128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4905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36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1403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560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118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89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7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8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4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94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81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15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6034-4A3E-4741-8533-AC109659ABE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6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3406034-4A3E-4741-8533-AC109659ABE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435E09E-DAC6-4123-84C3-F69848EB76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9762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u.spb.ru/mfc/list/66419/" TargetMode="External"/><Relationship Id="rId2" Type="http://schemas.openxmlformats.org/officeDocument/2006/relationships/hyperlink" Target="https://gu.spb.ru/mfc/lis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rkhipova445@obr.gov.spb.ru" TargetMode="External"/><Relationship Id="rId4" Type="http://schemas.openxmlformats.org/officeDocument/2006/relationships/hyperlink" Target="http://gu.spb.ru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3504" y="391887"/>
            <a:ext cx="10782300" cy="1193073"/>
          </a:xfrm>
        </p:spPr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ПРИЕМ в 1 класс</a:t>
            </a:r>
            <a:endParaRPr lang="ru-RU" sz="80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2490" y="6174375"/>
            <a:ext cx="1302521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640" y="1793966"/>
            <a:ext cx="7437119" cy="466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4" y="95794"/>
            <a:ext cx="10772775" cy="2638697"/>
          </a:xfrm>
        </p:spPr>
        <p:txBody>
          <a:bodyPr>
            <a:normAutofit/>
          </a:bodyPr>
          <a:lstStyle/>
          <a:p>
            <a:r>
              <a:rPr lang="ru-RU" b="1" dirty="0" smtClean="0"/>
              <a:t>1 </a:t>
            </a:r>
            <a:r>
              <a:rPr lang="ru-RU" b="1" dirty="0"/>
              <a:t>этап записи детей в первые классы на 2022/2023 учебный </a:t>
            </a:r>
            <a:r>
              <a:rPr lang="ru-RU" b="1" dirty="0" smtClean="0"/>
              <a:t>год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/>
              <a:t>начнется </a:t>
            </a:r>
            <a:r>
              <a:rPr lang="ru-RU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1 апреля 2022 года</a:t>
            </a:r>
            <a:r>
              <a:rPr lang="ru-RU" b="1" u="sng" dirty="0"/>
              <a:t>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052" y="2734491"/>
            <a:ext cx="5427407" cy="3614738"/>
          </a:xfrm>
        </p:spPr>
      </p:pic>
    </p:spTree>
    <p:extLst>
      <p:ext uri="{BB962C8B-B14F-4D97-AF65-F5344CB8AC3E}">
        <p14:creationId xmlns:p14="http://schemas.microsoft.com/office/powerpoint/2010/main" val="262653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1783" y="209007"/>
            <a:ext cx="10720251" cy="49638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>
                <a:solidFill>
                  <a:srgbClr val="C00000"/>
                </a:solidFill>
              </a:rPr>
              <a:t>С 1 апреля по 30 июня </a:t>
            </a:r>
            <a:r>
              <a:rPr lang="ru-RU" b="1" i="1" dirty="0">
                <a:solidFill>
                  <a:srgbClr val="002060"/>
                </a:solidFill>
                <a:latin typeface="Bahnschrift" panose="020B0502040204020203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заявления будут приниматься от региональных и федеральных льготников</a:t>
            </a:r>
            <a:r>
              <a:rPr lang="ru-RU" dirty="0">
                <a:solidFill>
                  <a:srgbClr val="002060"/>
                </a:solidFill>
              </a:rPr>
              <a:t>,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чьи дети имеют преимущественное право на зачисление в первый класс, и от родителей, чьи дети проживают на закрепленной за образовательным учреждением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97" y="4127864"/>
            <a:ext cx="2952206" cy="2572226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9063" y="4127864"/>
            <a:ext cx="2139450" cy="262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12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858" y="2865120"/>
            <a:ext cx="8752114" cy="369243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-Улица исполкомская – все дома</a:t>
            </a:r>
            <a:b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-Улица Малинная – все дома</a:t>
            </a:r>
            <a:b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-Улица Театральна – все дома</a:t>
            </a:r>
            <a:b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-Переулок Театральный – все дома</a:t>
            </a:r>
            <a:endParaRPr lang="ru-RU" sz="32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174171"/>
            <a:ext cx="8538165" cy="2473236"/>
          </a:xfrm>
        </p:spPr>
        <p:txBody>
          <a:bodyPr>
            <a:normAutofit/>
          </a:bodyPr>
          <a:lstStyle/>
          <a:p>
            <a:r>
              <a:rPr lang="ru-RU" sz="3600" b="1" dirty="0"/>
              <a:t>Микрорайон, закреплённый за </a:t>
            </a:r>
            <a:r>
              <a:rPr lang="ru-RU" sz="3600" b="1" dirty="0">
                <a:solidFill>
                  <a:srgbClr val="C00000"/>
                </a:solidFill>
              </a:rPr>
              <a:t>ГБОУ лицеем № 445 </a:t>
            </a:r>
            <a:r>
              <a:rPr lang="ru-RU" sz="3600" b="1" dirty="0"/>
              <a:t>при подаче заявлений о приеме в </a:t>
            </a:r>
            <a:r>
              <a:rPr lang="ru-RU" sz="3600" b="1" u="sng" dirty="0"/>
              <a:t>1 класс </a:t>
            </a:r>
            <a:endParaRPr lang="ru-RU" sz="3600" u="sng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971" y="313782"/>
            <a:ext cx="2002971" cy="25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76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759131"/>
            <a:ext cx="10819811" cy="4589417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 прежде, заявления можно подать на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портале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МФЦ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7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накапливаются в единой электронной базе без присвоения им каких-либо порядковых номеров. Только по истечении </a:t>
            </a:r>
            <a:r>
              <a:rPr lang="ru-RU" sz="2700" b="1" i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рабочих </a:t>
            </a:r>
            <a:r>
              <a:rPr lang="ru-RU" sz="27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 школы приступают к их обработке и рассылке приглашений родителям.</a:t>
            </a:r>
            <a:endParaRPr lang="ru-RU" sz="27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243840"/>
            <a:ext cx="10506302" cy="1584960"/>
          </a:xfrm>
        </p:spPr>
        <p:txBody>
          <a:bodyPr>
            <a:normAutofit lnSpcReduction="10000"/>
          </a:bodyPr>
          <a:lstStyle/>
          <a:p>
            <a:r>
              <a:rPr lang="ru-RU" sz="3200" b="1" u="sng" dirty="0" smtClean="0">
                <a:solidFill>
                  <a:srgbClr val="C00000"/>
                </a:solidFill>
              </a:rPr>
              <a:t>С </a:t>
            </a:r>
            <a:r>
              <a:rPr lang="ru-RU" sz="3200" b="1" u="sng" dirty="0">
                <a:solidFill>
                  <a:srgbClr val="C00000"/>
                </a:solidFill>
              </a:rPr>
              <a:t>6 июля по 5 сентября </a:t>
            </a:r>
            <a:r>
              <a:rPr lang="ru-RU" sz="3200" b="1" dirty="0"/>
              <a:t>заявления будут приниматься от горожан, </a:t>
            </a:r>
            <a:r>
              <a:rPr lang="ru-RU" sz="3200" b="1" dirty="0" smtClean="0"/>
              <a:t>НЕ </a:t>
            </a:r>
            <a:r>
              <a:rPr lang="ru-RU" sz="3200" b="1" dirty="0"/>
              <a:t>проживающих на закрепленной территории</a:t>
            </a:r>
            <a:r>
              <a:rPr lang="ru-RU" sz="3200" dirty="0"/>
              <a:t>.</a:t>
            </a:r>
            <a:endParaRPr lang="ru-RU" sz="3200" dirty="0"/>
          </a:p>
          <a:p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19919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35132"/>
            <a:ext cx="9957662" cy="108857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Способы подачи заявления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: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680" y="879566"/>
            <a:ext cx="11120846" cy="5895703"/>
          </a:xfrm>
        </p:spPr>
        <p:txBody>
          <a:bodyPr>
            <a:normAutofit fontScale="92500" lnSpcReduction="10000"/>
          </a:bodyPr>
          <a:lstStyle/>
          <a:p>
            <a:r>
              <a:rPr lang="ru-RU" b="1" u="sng" dirty="0" smtClean="0">
                <a:hlinkClick r:id="rId2"/>
              </a:rPr>
              <a:t>Многофункциональные </a:t>
            </a:r>
            <a:r>
              <a:rPr lang="ru-RU" b="1" u="sng" dirty="0">
                <a:hlinkClick r:id="rId2"/>
              </a:rPr>
              <a:t>центры предоставления государственных и муниципальных услуг</a:t>
            </a:r>
            <a:endParaRPr lang="ru-RU" dirty="0"/>
          </a:p>
          <a:p>
            <a:r>
              <a:rPr lang="ru-RU" b="1" u="sng" dirty="0">
                <a:hlinkClick r:id="rId3"/>
              </a:rPr>
              <a:t>МФЦ Зеленогорска</a:t>
            </a:r>
            <a:endParaRPr lang="ru-RU" dirty="0"/>
          </a:p>
          <a:p>
            <a:r>
              <a:rPr lang="ru-RU" b="1" u="sng" dirty="0">
                <a:hlinkClick r:id="rId4"/>
              </a:rPr>
              <a:t>Портал государственных и муниципальных услуг Санкт-Петербурга</a:t>
            </a:r>
            <a:endParaRPr lang="ru-RU" dirty="0"/>
          </a:p>
          <a:p>
            <a:r>
              <a:rPr lang="ru-RU" b="1" u="sng" dirty="0"/>
              <a:t>Лично в образовательную организацию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Заявления и копии документов в образовательную организацию принимаются в соответствии с графиком приема заявлений: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>
                <a:solidFill>
                  <a:srgbClr val="C00000"/>
                </a:solidFill>
              </a:rPr>
              <a:t>Четверг 15.00-17.00</a:t>
            </a:r>
            <a:br>
              <a:rPr lang="ru-RU" i="1" dirty="0">
                <a:solidFill>
                  <a:srgbClr val="C00000"/>
                </a:solidFill>
              </a:rPr>
            </a:br>
            <a:r>
              <a:rPr lang="ru-RU" i="1" dirty="0"/>
              <a:t>По адресу: г. Зеленогорск, проспект Ленина д.2, лит. А, приёмная директора.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dirty="0"/>
              <a:t>Посещение общеобразовательного учреждения возможно только при наличии средств индивидуальной защиты органов дыхания.</a:t>
            </a:r>
            <a:endParaRPr lang="ru-RU" dirty="0"/>
          </a:p>
          <a:p>
            <a:r>
              <a:rPr lang="ru-RU" b="1" dirty="0"/>
              <a:t>Через операторов почтовой связи общего пользования заказным письмом с уведомлением о вручении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>
                <a:solidFill>
                  <a:srgbClr val="C00000"/>
                </a:solidFill>
              </a:rPr>
              <a:t>Адрес: 197720, Санкт-Петербург, г. Зеленогорск, проспект Ленина д.2, лит. А. </a:t>
            </a:r>
            <a:br>
              <a:rPr lang="ru-RU" i="1" dirty="0">
                <a:solidFill>
                  <a:srgbClr val="C00000"/>
                </a:solidFill>
              </a:rPr>
            </a:br>
            <a:r>
              <a:rPr lang="ru-RU" i="1" dirty="0">
                <a:solidFill>
                  <a:srgbClr val="C00000"/>
                </a:solidFill>
              </a:rPr>
              <a:t>ГБОУ лицей № 445 Курортного района Санкт-Петербурга</a:t>
            </a:r>
            <a:br>
              <a:rPr lang="ru-RU" i="1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  <a:p>
            <a:r>
              <a:rPr lang="ru-RU" b="1" dirty="0"/>
              <a:t>Посредством электронной почты образовательной организаци</a:t>
            </a:r>
            <a:r>
              <a:rPr lang="ru-RU" dirty="0"/>
              <a:t>и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Электронная почта: </a:t>
            </a:r>
            <a:r>
              <a:rPr lang="ru-RU" i="1" dirty="0">
                <a:solidFill>
                  <a:srgbClr val="C00000"/>
                </a:solidFill>
                <a:hlinkClick r:id="rId5"/>
              </a:rPr>
              <a:t>arkhipova445@obr.gov.spb.ru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170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1679" y="6017622"/>
            <a:ext cx="7297784" cy="609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296" y="670559"/>
            <a:ext cx="8164875" cy="5538652"/>
          </a:xfrm>
        </p:spPr>
      </p:pic>
    </p:spTree>
    <p:extLst>
      <p:ext uri="{BB962C8B-B14F-4D97-AF65-F5344CB8AC3E}">
        <p14:creationId xmlns:p14="http://schemas.microsoft.com/office/powerpoint/2010/main" val="261966848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130</Words>
  <Application>Microsoft Office PowerPoint</Application>
  <PresentationFormat>Широкоэкранный</PresentationFormat>
  <Paragraphs>14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 Black</vt:lpstr>
      <vt:lpstr>Bahnschrift</vt:lpstr>
      <vt:lpstr>Century Gothic</vt:lpstr>
      <vt:lpstr>Microsoft Himalaya</vt:lpstr>
      <vt:lpstr>Times New Roman</vt:lpstr>
      <vt:lpstr>Wingdings 3</vt:lpstr>
      <vt:lpstr>Сектор</vt:lpstr>
      <vt:lpstr>ПРИЕМ в 1 класс</vt:lpstr>
      <vt:lpstr>1 этап записи детей в первые классы на 2022/2023 учебный год  начнется 1 апреля 2022 года.</vt:lpstr>
      <vt:lpstr>С 1 апреля по 30 июня заявления будут приниматься от региональных и федеральных льготников, чьи дети имеют преимущественное право на зачисление в первый класс, и от родителей, чьи дети проживают на закрепленной за образовательным учреждением  территории.</vt:lpstr>
      <vt:lpstr>-Улица исполкомская – все дома  -Улица Малинная – все дома  -Улица Театральна – все дома  -Переулок Театральный – все дома</vt:lpstr>
      <vt:lpstr>Как и прежде, заявления можно подать на портале Госуслуг или в МФЦ.   Все заявления накапливаются в единой электронной базе без присвоения им каких-либо порядковых номеров. Только по истечении 30 рабочих дней школы приступают к их обработке и рассылке приглашений родителям.</vt:lpstr>
      <vt:lpstr>Способы подачи заявления: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 в 1 класс</dc:title>
  <dc:creator>Алена Кравченко</dc:creator>
  <cp:lastModifiedBy>Алена Кравченко</cp:lastModifiedBy>
  <cp:revision>10</cp:revision>
  <dcterms:created xsi:type="dcterms:W3CDTF">2022-11-23T07:27:45Z</dcterms:created>
  <dcterms:modified xsi:type="dcterms:W3CDTF">2022-11-23T14:27:33Z</dcterms:modified>
</cp:coreProperties>
</file>