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58" r:id="rId3"/>
    <p:sldId id="259" r:id="rId4"/>
    <p:sldId id="260" r:id="rId5"/>
    <p:sldId id="261" r:id="rId6"/>
    <p:sldId id="262" r:id="rId7"/>
    <p:sldId id="263" r:id="rId8"/>
    <p:sldId id="265" r:id="rId9"/>
    <p:sldId id="266" r:id="rId10"/>
    <p:sldId id="267" r:id="rId11"/>
    <p:sldId id="268" r:id="rId12"/>
    <p:sldId id="290" r:id="rId13"/>
    <p:sldId id="270" r:id="rId14"/>
    <p:sldId id="291" r:id="rId15"/>
    <p:sldId id="292" r:id="rId16"/>
    <p:sldId id="269" r:id="rId17"/>
    <p:sldId id="293" r:id="rId18"/>
    <p:sldId id="271" r:id="rId19"/>
    <p:sldId id="272" r:id="rId20"/>
    <p:sldId id="273" r:id="rId21"/>
    <p:sldId id="274" r:id="rId22"/>
    <p:sldId id="276" r:id="rId23"/>
    <p:sldId id="277" r:id="rId24"/>
    <p:sldId id="278" r:id="rId25"/>
    <p:sldId id="279" r:id="rId26"/>
    <p:sldId id="294" r:id="rId27"/>
    <p:sldId id="280" r:id="rId28"/>
    <p:sldId id="281" r:id="rId29"/>
    <p:sldId id="282" r:id="rId30"/>
    <p:sldId id="283" r:id="rId31"/>
    <p:sldId id="284" r:id="rId32"/>
    <p:sldId id="285" r:id="rId33"/>
    <p:sldId id="286" r:id="rId34"/>
    <p:sldId id="287" r:id="rId35"/>
    <p:sldId id="288" r:id="rId36"/>
    <p:sldId id="289" r:id="rId3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42238-DF72-455A-B4BD-7CD174153E08}" type="datetimeFigureOut">
              <a:rPr lang="ru-RU" smtClean="0"/>
              <a:t>28.11.2022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BE5F9C-7F84-4DF0-A430-CCA1AA8EF554}" type="slidenum">
              <a:rPr lang="ru-RU" smtClean="0"/>
              <a:t>‹#›</a:t>
            </a:fld>
            <a:endParaRPr lang="ru-RU"/>
          </a:p>
        </p:txBody>
      </p:sp>
    </p:spTree>
    <p:extLst>
      <p:ext uri="{BB962C8B-B14F-4D97-AF65-F5344CB8AC3E}">
        <p14:creationId xmlns:p14="http://schemas.microsoft.com/office/powerpoint/2010/main" val="83324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4BE5F9C-7F84-4DF0-A430-CCA1AA8EF554}" type="slidenum">
              <a:rPr lang="ru-RU" smtClean="0"/>
              <a:t>15</a:t>
            </a:fld>
            <a:endParaRPr lang="ru-RU"/>
          </a:p>
        </p:txBody>
      </p:sp>
    </p:spTree>
    <p:extLst>
      <p:ext uri="{BB962C8B-B14F-4D97-AF65-F5344CB8AC3E}">
        <p14:creationId xmlns:p14="http://schemas.microsoft.com/office/powerpoint/2010/main" val="397884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1C39892-112A-4501-894F-68C1D6F95D59}" type="datetimeFigureOut">
              <a:rPr lang="ru-RU" smtClean="0"/>
              <a:t>28.11.2022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0CCF20-5CE9-4FC5-A3B3-B865433164B9}" type="slidenum">
              <a:rPr lang="ru-RU" smtClean="0"/>
              <a:t>‹#›</a:t>
            </a:fld>
            <a:endParaRPr lang="ru-RU"/>
          </a:p>
        </p:txBody>
      </p:sp>
    </p:spTree>
    <p:extLst>
      <p:ext uri="{BB962C8B-B14F-4D97-AF65-F5344CB8AC3E}">
        <p14:creationId xmlns:p14="http://schemas.microsoft.com/office/powerpoint/2010/main" val="185971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C39892-112A-4501-894F-68C1D6F95D59}" type="datetimeFigureOut">
              <a:rPr lang="ru-RU" smtClean="0"/>
              <a:t>28.11.2022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0CCF20-5CE9-4FC5-A3B3-B865433164B9}" type="slidenum">
              <a:rPr lang="ru-RU" smtClean="0"/>
              <a:t>‹#›</a:t>
            </a:fld>
            <a:endParaRPr lang="ru-RU"/>
          </a:p>
        </p:txBody>
      </p:sp>
    </p:spTree>
    <p:extLst>
      <p:ext uri="{BB962C8B-B14F-4D97-AF65-F5344CB8AC3E}">
        <p14:creationId xmlns:p14="http://schemas.microsoft.com/office/powerpoint/2010/main" val="3598770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C39892-112A-4501-894F-68C1D6F95D59}" type="datetimeFigureOut">
              <a:rPr lang="ru-RU" smtClean="0"/>
              <a:t>28.11.2022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0CCF20-5CE9-4FC5-A3B3-B865433164B9}" type="slidenum">
              <a:rPr lang="ru-RU" smtClean="0"/>
              <a:t>‹#›</a:t>
            </a:fld>
            <a:endParaRPr lang="ru-RU"/>
          </a:p>
        </p:txBody>
      </p:sp>
    </p:spTree>
    <p:extLst>
      <p:ext uri="{BB962C8B-B14F-4D97-AF65-F5344CB8AC3E}">
        <p14:creationId xmlns:p14="http://schemas.microsoft.com/office/powerpoint/2010/main" val="5670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C39892-112A-4501-894F-68C1D6F95D59}" type="datetimeFigureOut">
              <a:rPr lang="ru-RU" smtClean="0"/>
              <a:t>28.11.2022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0CCF20-5CE9-4FC5-A3B3-B865433164B9}" type="slidenum">
              <a:rPr lang="ru-RU" smtClean="0"/>
              <a:t>‹#›</a:t>
            </a:fld>
            <a:endParaRPr lang="ru-RU"/>
          </a:p>
        </p:txBody>
      </p:sp>
    </p:spTree>
    <p:extLst>
      <p:ext uri="{BB962C8B-B14F-4D97-AF65-F5344CB8AC3E}">
        <p14:creationId xmlns:p14="http://schemas.microsoft.com/office/powerpoint/2010/main" val="1823360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1C39892-112A-4501-894F-68C1D6F95D59}" type="datetimeFigureOut">
              <a:rPr lang="ru-RU" smtClean="0"/>
              <a:t>28.11.2022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0CCF20-5CE9-4FC5-A3B3-B865433164B9}" type="slidenum">
              <a:rPr lang="ru-RU" smtClean="0"/>
              <a:t>‹#›</a:t>
            </a:fld>
            <a:endParaRPr lang="ru-RU"/>
          </a:p>
        </p:txBody>
      </p:sp>
    </p:spTree>
    <p:extLst>
      <p:ext uri="{BB962C8B-B14F-4D97-AF65-F5344CB8AC3E}">
        <p14:creationId xmlns:p14="http://schemas.microsoft.com/office/powerpoint/2010/main" val="3891936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1C39892-112A-4501-894F-68C1D6F95D59}" type="datetimeFigureOut">
              <a:rPr lang="ru-RU" smtClean="0"/>
              <a:t>28.11.2022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0CCF20-5CE9-4FC5-A3B3-B865433164B9}" type="slidenum">
              <a:rPr lang="ru-RU" smtClean="0"/>
              <a:t>‹#›</a:t>
            </a:fld>
            <a:endParaRPr lang="ru-RU"/>
          </a:p>
        </p:txBody>
      </p:sp>
    </p:spTree>
    <p:extLst>
      <p:ext uri="{BB962C8B-B14F-4D97-AF65-F5344CB8AC3E}">
        <p14:creationId xmlns:p14="http://schemas.microsoft.com/office/powerpoint/2010/main" val="3103904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1C39892-112A-4501-894F-68C1D6F95D59}" type="datetimeFigureOut">
              <a:rPr lang="ru-RU" smtClean="0"/>
              <a:t>28.11.2022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E0CCF20-5CE9-4FC5-A3B3-B865433164B9}" type="slidenum">
              <a:rPr lang="ru-RU" smtClean="0"/>
              <a:t>‹#›</a:t>
            </a:fld>
            <a:endParaRPr lang="ru-RU"/>
          </a:p>
        </p:txBody>
      </p:sp>
    </p:spTree>
    <p:extLst>
      <p:ext uri="{BB962C8B-B14F-4D97-AF65-F5344CB8AC3E}">
        <p14:creationId xmlns:p14="http://schemas.microsoft.com/office/powerpoint/2010/main" val="93841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1C39892-112A-4501-894F-68C1D6F95D59}" type="datetimeFigureOut">
              <a:rPr lang="ru-RU" smtClean="0"/>
              <a:t>28.11.2022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E0CCF20-5CE9-4FC5-A3B3-B865433164B9}" type="slidenum">
              <a:rPr lang="ru-RU" smtClean="0"/>
              <a:t>‹#›</a:t>
            </a:fld>
            <a:endParaRPr lang="ru-RU"/>
          </a:p>
        </p:txBody>
      </p:sp>
    </p:spTree>
    <p:extLst>
      <p:ext uri="{BB962C8B-B14F-4D97-AF65-F5344CB8AC3E}">
        <p14:creationId xmlns:p14="http://schemas.microsoft.com/office/powerpoint/2010/main" val="1130887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1C39892-112A-4501-894F-68C1D6F95D59}" type="datetimeFigureOut">
              <a:rPr lang="ru-RU" smtClean="0"/>
              <a:t>28.11.2022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E0CCF20-5CE9-4FC5-A3B3-B865433164B9}" type="slidenum">
              <a:rPr lang="ru-RU" smtClean="0"/>
              <a:t>‹#›</a:t>
            </a:fld>
            <a:endParaRPr lang="ru-RU"/>
          </a:p>
        </p:txBody>
      </p:sp>
    </p:spTree>
    <p:extLst>
      <p:ext uri="{BB962C8B-B14F-4D97-AF65-F5344CB8AC3E}">
        <p14:creationId xmlns:p14="http://schemas.microsoft.com/office/powerpoint/2010/main" val="4240512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1C39892-112A-4501-894F-68C1D6F95D59}" type="datetimeFigureOut">
              <a:rPr lang="ru-RU" smtClean="0"/>
              <a:t>28.11.2022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0CCF20-5CE9-4FC5-A3B3-B865433164B9}" type="slidenum">
              <a:rPr lang="ru-RU" smtClean="0"/>
              <a:t>‹#›</a:t>
            </a:fld>
            <a:endParaRPr lang="ru-RU"/>
          </a:p>
        </p:txBody>
      </p:sp>
    </p:spTree>
    <p:extLst>
      <p:ext uri="{BB962C8B-B14F-4D97-AF65-F5344CB8AC3E}">
        <p14:creationId xmlns:p14="http://schemas.microsoft.com/office/powerpoint/2010/main" val="2230721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1C39892-112A-4501-894F-68C1D6F95D59}" type="datetimeFigureOut">
              <a:rPr lang="ru-RU" smtClean="0"/>
              <a:t>28.11.2022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0CCF20-5CE9-4FC5-A3B3-B865433164B9}" type="slidenum">
              <a:rPr lang="ru-RU" smtClean="0"/>
              <a:t>‹#›</a:t>
            </a:fld>
            <a:endParaRPr lang="ru-RU"/>
          </a:p>
        </p:txBody>
      </p:sp>
    </p:spTree>
    <p:extLst>
      <p:ext uri="{BB962C8B-B14F-4D97-AF65-F5344CB8AC3E}">
        <p14:creationId xmlns:p14="http://schemas.microsoft.com/office/powerpoint/2010/main" val="2159816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4094">
              <a:srgbClr val="FFE699"/>
            </a:gs>
            <a:gs pos="91806">
              <a:schemeClr val="accent6">
                <a:lumMod val="40000"/>
                <a:lumOff val="60000"/>
              </a:schemeClr>
            </a:gs>
            <a:gs pos="0">
              <a:schemeClr val="accent4">
                <a:lumMod val="40000"/>
                <a:lumOff val="60000"/>
              </a:schemeClr>
            </a:gs>
            <a:gs pos="74000">
              <a:schemeClr val="accent4">
                <a:lumMod val="40000"/>
                <a:lumOff val="60000"/>
              </a:schemeClr>
            </a:gs>
            <a:gs pos="83000">
              <a:schemeClr val="accent6">
                <a:lumMod val="60000"/>
                <a:lumOff val="40000"/>
              </a:schemeClr>
            </a:gs>
            <a:gs pos="100000">
              <a:schemeClr val="accent6">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39892-112A-4501-894F-68C1D6F95D59}" type="datetimeFigureOut">
              <a:rPr lang="ru-RU" smtClean="0"/>
              <a:t>28.11.2022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CCF20-5CE9-4FC5-A3B3-B865433164B9}" type="slidenum">
              <a:rPr lang="ru-RU" smtClean="0"/>
              <a:t>‹#›</a:t>
            </a:fld>
            <a:endParaRPr lang="ru-RU"/>
          </a:p>
        </p:txBody>
      </p:sp>
    </p:spTree>
    <p:extLst>
      <p:ext uri="{BB962C8B-B14F-4D97-AF65-F5344CB8AC3E}">
        <p14:creationId xmlns:p14="http://schemas.microsoft.com/office/powerpoint/2010/main" val="601998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ege.spb.ru/index.php?option=com_k2&amp;view=item&amp;layout=item&amp;id=44&amp;Itemid=240" TargetMode="External"/><Relationship Id="rId2" Type="http://schemas.openxmlformats.org/officeDocument/2006/relationships/hyperlink" Target="http://fipi.r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ege.spb.r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mon.gov.ru/" TargetMode="External"/><Relationship Id="rId2" Type="http://schemas.openxmlformats.org/officeDocument/2006/relationships/hyperlink" Target="https://www.ege.spb.ru/index.php?option=com_k2&amp;view=item&amp;id=606:ob-utverzhdenii-poryadka-provedeniya-gosudarstvennoj-itogovoj-attestatsii-po-obrazovatelnym-programmam-srednego-obshchego-obrazovaniya&amp;Itemid=203"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ege.spb.ru/index.php?option=com_k2&amp;view=item&amp;layout=item&amp;id=20&amp;Itemid=193"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ege.spb.ru/"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obrnadzor.gov.ru/ru/" TargetMode="External"/><Relationship Id="rId2" Type="http://schemas.openxmlformats.org/officeDocument/2006/relationships/hyperlink" Target="https://www.ege.spb.ru/index.php?option=com_k2&amp;view=item&amp;layout=item&amp;id=20&amp;Itemid=193" TargetMode="External"/><Relationship Id="rId1" Type="http://schemas.openxmlformats.org/officeDocument/2006/relationships/slideLayout" Target="../slideLayouts/slideLayout2.xml"/><Relationship Id="rId5" Type="http://schemas.openxmlformats.org/officeDocument/2006/relationships/hyperlink" Target="http://rcokoit.ru/" TargetMode="External"/><Relationship Id="rId4" Type="http://schemas.openxmlformats.org/officeDocument/2006/relationships/hyperlink" Target="http://k-obr.spb.r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ege.spb.ru/index.php?option=com_k2&amp;view=item&amp;layout=item&amp;id=180&amp;Itemid=35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48697" y="1738632"/>
            <a:ext cx="8424936" cy="1470025"/>
          </a:xfrm>
        </p:spPr>
        <p:txBody>
          <a:bodyPr>
            <a:noAutofit/>
          </a:bodyPr>
          <a:lstStyle/>
          <a:p>
            <a:r>
              <a:rPr lang="ru-RU" sz="5400" b="1" dirty="0" smtClean="0">
                <a:latin typeface="Times New Roman" pitchFamily="18" charset="0"/>
                <a:cs typeface="Times New Roman" pitchFamily="18" charset="0"/>
              </a:rPr>
              <a:t>ГИА-11</a:t>
            </a:r>
            <a:r>
              <a:rPr lang="ru-RU" sz="5400" b="1" dirty="0">
                <a:latin typeface="Times New Roman" pitchFamily="18" charset="0"/>
                <a:cs typeface="Times New Roman" pitchFamily="18" charset="0"/>
              </a:rPr>
              <a:t/>
            </a:r>
            <a:br>
              <a:rPr lang="ru-RU" sz="5400" b="1" dirty="0">
                <a:latin typeface="Times New Roman" pitchFamily="18" charset="0"/>
                <a:cs typeface="Times New Roman" pitchFamily="18" charset="0"/>
              </a:rPr>
            </a:br>
            <a:r>
              <a:rPr lang="ru-RU" sz="3600" b="1" dirty="0">
                <a:latin typeface="Times New Roman" pitchFamily="18" charset="0"/>
                <a:cs typeface="Times New Roman" pitchFamily="18" charset="0"/>
              </a:rPr>
              <a:t>Государственная итоговая аттестация </a:t>
            </a:r>
            <a:br>
              <a:rPr lang="ru-RU" sz="3600" b="1" dirty="0">
                <a:latin typeface="Times New Roman" pitchFamily="18" charset="0"/>
                <a:cs typeface="Times New Roman" pitchFamily="18" charset="0"/>
              </a:rPr>
            </a:br>
            <a:r>
              <a:rPr lang="ru-RU" sz="3600" b="1" dirty="0">
                <a:latin typeface="Times New Roman" pitchFamily="18" charset="0"/>
                <a:cs typeface="Times New Roman" pitchFamily="18" charset="0"/>
              </a:rPr>
              <a:t>в </a:t>
            </a:r>
            <a:r>
              <a:rPr lang="ru-RU" sz="3600" b="1" dirty="0" smtClean="0">
                <a:latin typeface="Times New Roman" pitchFamily="18" charset="0"/>
                <a:cs typeface="Times New Roman" pitchFamily="18" charset="0"/>
              </a:rPr>
              <a:t>2022/202</a:t>
            </a:r>
            <a:r>
              <a:rPr lang="ru-RU" sz="3600" b="1" dirty="0">
                <a:latin typeface="Times New Roman" pitchFamily="18" charset="0"/>
                <a:cs typeface="Times New Roman" pitchFamily="18" charset="0"/>
              </a:rPr>
              <a:t>3</a:t>
            </a:r>
            <a:r>
              <a:rPr lang="ru-RU" sz="3600" b="1" dirty="0" smtClean="0">
                <a:latin typeface="Times New Roman" pitchFamily="18" charset="0"/>
                <a:cs typeface="Times New Roman" pitchFamily="18" charset="0"/>
              </a:rPr>
              <a:t> </a:t>
            </a:r>
            <a:r>
              <a:rPr lang="ru-RU" sz="3600" b="1" dirty="0">
                <a:latin typeface="Times New Roman" pitchFamily="18" charset="0"/>
                <a:cs typeface="Times New Roman" pitchFamily="18" charset="0"/>
              </a:rPr>
              <a:t>учебном году</a:t>
            </a:r>
          </a:p>
        </p:txBody>
      </p:sp>
      <p:sp>
        <p:nvSpPr>
          <p:cNvPr id="4" name="Прямоугольник 3"/>
          <p:cNvSpPr/>
          <p:nvPr/>
        </p:nvSpPr>
        <p:spPr>
          <a:xfrm>
            <a:off x="2388757" y="147437"/>
            <a:ext cx="7344816" cy="1015663"/>
          </a:xfrm>
          <a:prstGeom prst="rect">
            <a:avLst/>
          </a:prstGeom>
        </p:spPr>
        <p:txBody>
          <a:bodyPr wrap="square">
            <a:spAutoFit/>
          </a:bodyPr>
          <a:lstStyle/>
          <a:p>
            <a:pPr algn="ctr"/>
            <a:r>
              <a:rPr lang="ru-RU" sz="2000" dirty="0">
                <a:latin typeface="Times New Roman" pitchFamily="18" charset="0"/>
                <a:cs typeface="Times New Roman" pitchFamily="18" charset="0"/>
              </a:rPr>
              <a:t>Государственное бюджетное общеобразовательное учреждение лицей № 445 </a:t>
            </a:r>
          </a:p>
          <a:p>
            <a:pPr algn="ctr"/>
            <a:r>
              <a:rPr lang="ru-RU" sz="2000" dirty="0">
                <a:latin typeface="Times New Roman" pitchFamily="18" charset="0"/>
                <a:cs typeface="Times New Roman" pitchFamily="18" charset="0"/>
              </a:rPr>
              <a:t>Курортного района Санкт-Петербурга</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6937" y="3415937"/>
            <a:ext cx="4589417" cy="3442063"/>
          </a:xfrm>
          <a:prstGeom prst="rect">
            <a:avLst/>
          </a:prstGeom>
        </p:spPr>
      </p:pic>
    </p:spTree>
    <p:extLst>
      <p:ext uri="{BB962C8B-B14F-4D97-AF65-F5344CB8AC3E}">
        <p14:creationId xmlns:p14="http://schemas.microsoft.com/office/powerpoint/2010/main" val="3241897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lgn="ctr">
              <a:buNone/>
            </a:pPr>
            <a:r>
              <a:rPr lang="ru-RU" sz="5400" dirty="0" smtClean="0">
                <a:latin typeface="Times New Roman" panose="02020603050405020304" pitchFamily="18" charset="0"/>
                <a:cs typeface="Times New Roman" panose="02020603050405020304" pitchFamily="18" charset="0"/>
              </a:rPr>
              <a:t>Выпускники могут выбрать </a:t>
            </a:r>
          </a:p>
          <a:p>
            <a:pPr marL="0" indent="0" algn="ctr">
              <a:buNone/>
            </a:pPr>
            <a:r>
              <a:rPr lang="ru-RU" sz="5400" b="1" u="sng" dirty="0" smtClean="0">
                <a:latin typeface="Times New Roman" panose="02020603050405020304" pitchFamily="18" charset="0"/>
                <a:cs typeface="Times New Roman" panose="02020603050405020304" pitchFamily="18" charset="0"/>
              </a:rPr>
              <a:t>только один </a:t>
            </a:r>
            <a:r>
              <a:rPr lang="ru-RU" sz="5400" dirty="0" smtClean="0">
                <a:latin typeface="Times New Roman" panose="02020603050405020304" pitchFamily="18" charset="0"/>
                <a:cs typeface="Times New Roman" panose="02020603050405020304" pitchFamily="18" charset="0"/>
              </a:rPr>
              <a:t>уровень ЕГЭ </a:t>
            </a:r>
          </a:p>
          <a:p>
            <a:pPr marL="0" indent="0" algn="ctr">
              <a:buNone/>
            </a:pPr>
            <a:r>
              <a:rPr lang="ru-RU" sz="5400" dirty="0" smtClean="0">
                <a:latin typeface="Times New Roman" panose="02020603050405020304" pitchFamily="18" charset="0"/>
                <a:cs typeface="Times New Roman" panose="02020603050405020304" pitchFamily="18" charset="0"/>
              </a:rPr>
              <a:t>по математике – </a:t>
            </a:r>
          </a:p>
          <a:p>
            <a:pPr marL="0" indent="0" algn="ctr">
              <a:buNone/>
            </a:pPr>
            <a:r>
              <a:rPr lang="ru-RU" sz="5400" dirty="0" smtClean="0">
                <a:latin typeface="Times New Roman" panose="02020603050405020304" pitchFamily="18" charset="0"/>
                <a:cs typeface="Times New Roman" panose="02020603050405020304" pitchFamily="18" charset="0"/>
              </a:rPr>
              <a:t>базовый или профильный.</a:t>
            </a:r>
            <a:endParaRPr lang="ru-RU" sz="5400" dirty="0">
              <a:latin typeface="Times New Roman" panose="02020603050405020304" pitchFamily="18" charset="0"/>
              <a:cs typeface="Times New Roman" panose="02020603050405020304" pitchFamily="18" charset="0"/>
            </a:endParaRPr>
          </a:p>
        </p:txBody>
      </p:sp>
      <p:sp>
        <p:nvSpPr>
          <p:cNvPr id="4" name="Заголовок 1"/>
          <p:cNvSpPr>
            <a:spLocks noGrp="1"/>
          </p:cNvSpPr>
          <p:nvPr>
            <p:ph type="title"/>
          </p:nvPr>
        </p:nvSpPr>
        <p:spPr/>
        <p:txBody>
          <a:bodyPr/>
          <a:lstStyle/>
          <a:p>
            <a:pPr algn="ctr"/>
            <a:r>
              <a:rPr lang="ru-RU" b="1" dirty="0" smtClean="0">
                <a:latin typeface="Times New Roman" panose="02020603050405020304" pitchFamily="18" charset="0"/>
                <a:cs typeface="Times New Roman" panose="02020603050405020304" pitchFamily="18" charset="0"/>
              </a:rPr>
              <a:t>Предметы ГИА</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8985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7789" y="915623"/>
            <a:ext cx="11396312" cy="5615804"/>
          </a:xfrm>
        </p:spPr>
        <p:txBody>
          <a:bodyPr>
            <a:noAutofit/>
          </a:bodyPr>
          <a:lstStyle/>
          <a:p>
            <a:pPr marL="0" indent="0" algn="ctr">
              <a:lnSpc>
                <a:spcPct val="100000"/>
              </a:lnSpc>
              <a:spcBef>
                <a:spcPts val="0"/>
              </a:spcBef>
              <a:buNone/>
            </a:pPr>
            <a:r>
              <a:rPr lang="ru-RU" sz="2100" b="1" dirty="0" smtClean="0">
                <a:latin typeface="Times New Roman" panose="02020603050405020304" pitchFamily="18" charset="0"/>
                <a:cs typeface="Times New Roman" panose="02020603050405020304" pitchFamily="18" charset="0"/>
              </a:rPr>
              <a:t>Другие предметы ЕГЭ, участники сдают на добровольной основе:</a:t>
            </a:r>
          </a:p>
          <a:p>
            <a:pPr marL="0" indent="0" algn="ctr">
              <a:lnSpc>
                <a:spcPct val="100000"/>
              </a:lnSpc>
              <a:spcBef>
                <a:spcPts val="0"/>
              </a:spcBef>
            </a:pPr>
            <a:r>
              <a:rPr lang="ru-RU" sz="2100" dirty="0" smtClean="0">
                <a:latin typeface="Times New Roman" panose="02020603050405020304" pitchFamily="18" charset="0"/>
                <a:cs typeface="Times New Roman" panose="02020603050405020304" pitchFamily="18" charset="0"/>
              </a:rPr>
              <a:t> физика;</a:t>
            </a:r>
          </a:p>
          <a:p>
            <a:pPr marL="0" indent="0" algn="ctr">
              <a:lnSpc>
                <a:spcPct val="100000"/>
              </a:lnSpc>
              <a:spcBef>
                <a:spcPts val="0"/>
              </a:spcBef>
            </a:pPr>
            <a:r>
              <a:rPr lang="ru-RU" sz="2100" dirty="0" smtClean="0">
                <a:latin typeface="Times New Roman" panose="02020603050405020304" pitchFamily="18" charset="0"/>
                <a:cs typeface="Times New Roman" panose="02020603050405020304" pitchFamily="18" charset="0"/>
              </a:rPr>
              <a:t> химия;</a:t>
            </a:r>
          </a:p>
          <a:p>
            <a:pPr marL="0" indent="0" algn="ctr">
              <a:lnSpc>
                <a:spcPct val="100000"/>
              </a:lnSpc>
              <a:spcBef>
                <a:spcPts val="0"/>
              </a:spcBef>
            </a:pPr>
            <a:r>
              <a:rPr lang="ru-RU" sz="2100" dirty="0" smtClean="0">
                <a:latin typeface="Times New Roman" panose="02020603050405020304" pitchFamily="18" charset="0"/>
                <a:cs typeface="Times New Roman" panose="02020603050405020304" pitchFamily="18" charset="0"/>
              </a:rPr>
              <a:t> информатика и информационно-коммуникационные технологии (ИКТ);</a:t>
            </a:r>
          </a:p>
          <a:p>
            <a:pPr marL="0" indent="0" algn="ctr">
              <a:lnSpc>
                <a:spcPct val="100000"/>
              </a:lnSpc>
              <a:spcBef>
                <a:spcPts val="0"/>
              </a:spcBef>
            </a:pPr>
            <a:r>
              <a:rPr lang="ru-RU" sz="2100" dirty="0" smtClean="0">
                <a:latin typeface="Times New Roman" panose="02020603050405020304" pitchFamily="18" charset="0"/>
                <a:cs typeface="Times New Roman" panose="02020603050405020304" pitchFamily="18" charset="0"/>
              </a:rPr>
              <a:t> биология;</a:t>
            </a:r>
          </a:p>
          <a:p>
            <a:pPr marL="0" indent="0" algn="ctr">
              <a:lnSpc>
                <a:spcPct val="100000"/>
              </a:lnSpc>
              <a:spcBef>
                <a:spcPts val="0"/>
              </a:spcBef>
            </a:pPr>
            <a:r>
              <a:rPr lang="ru-RU" sz="2100" dirty="0" smtClean="0">
                <a:latin typeface="Times New Roman" panose="02020603050405020304" pitchFamily="18" charset="0"/>
                <a:cs typeface="Times New Roman" panose="02020603050405020304" pitchFamily="18" charset="0"/>
              </a:rPr>
              <a:t> история;</a:t>
            </a:r>
          </a:p>
          <a:p>
            <a:pPr marL="0" indent="0" algn="ctr">
              <a:lnSpc>
                <a:spcPct val="100000"/>
              </a:lnSpc>
              <a:spcBef>
                <a:spcPts val="0"/>
              </a:spcBef>
            </a:pPr>
            <a:r>
              <a:rPr lang="ru-RU" sz="2100" dirty="0" smtClean="0">
                <a:latin typeface="Times New Roman" panose="02020603050405020304" pitchFamily="18" charset="0"/>
                <a:cs typeface="Times New Roman" panose="02020603050405020304" pitchFamily="18" charset="0"/>
              </a:rPr>
              <a:t> география;</a:t>
            </a:r>
          </a:p>
          <a:p>
            <a:pPr marL="0" indent="0" algn="ctr">
              <a:lnSpc>
                <a:spcPct val="100000"/>
              </a:lnSpc>
              <a:spcBef>
                <a:spcPts val="0"/>
              </a:spcBef>
            </a:pPr>
            <a:r>
              <a:rPr lang="ru-RU" sz="2100" dirty="0" smtClean="0">
                <a:latin typeface="Times New Roman" panose="02020603050405020304" pitchFamily="18" charset="0"/>
                <a:cs typeface="Times New Roman" panose="02020603050405020304" pitchFamily="18" charset="0"/>
              </a:rPr>
              <a:t> английский язык;</a:t>
            </a:r>
          </a:p>
          <a:p>
            <a:pPr marL="0" indent="0" algn="ctr">
              <a:lnSpc>
                <a:spcPct val="100000"/>
              </a:lnSpc>
              <a:spcBef>
                <a:spcPts val="0"/>
              </a:spcBef>
            </a:pPr>
            <a:r>
              <a:rPr lang="ru-RU" sz="2100" dirty="0" smtClean="0">
                <a:latin typeface="Times New Roman" panose="02020603050405020304" pitchFamily="18" charset="0"/>
                <a:cs typeface="Times New Roman" panose="02020603050405020304" pitchFamily="18" charset="0"/>
              </a:rPr>
              <a:t> немецкий язык;</a:t>
            </a:r>
          </a:p>
          <a:p>
            <a:pPr marL="0" indent="0" algn="ctr">
              <a:lnSpc>
                <a:spcPct val="100000"/>
              </a:lnSpc>
              <a:spcBef>
                <a:spcPts val="0"/>
              </a:spcBef>
            </a:pPr>
            <a:r>
              <a:rPr lang="ru-RU" sz="2100" dirty="0" smtClean="0">
                <a:latin typeface="Times New Roman" panose="02020603050405020304" pitchFamily="18" charset="0"/>
                <a:cs typeface="Times New Roman" panose="02020603050405020304" pitchFamily="18" charset="0"/>
              </a:rPr>
              <a:t> французский язык;</a:t>
            </a:r>
          </a:p>
          <a:p>
            <a:pPr marL="0" indent="0" algn="ctr">
              <a:lnSpc>
                <a:spcPct val="100000"/>
              </a:lnSpc>
              <a:spcBef>
                <a:spcPts val="0"/>
              </a:spcBef>
            </a:pPr>
            <a:r>
              <a:rPr lang="ru-RU" sz="2100" dirty="0" smtClean="0">
                <a:latin typeface="Times New Roman" panose="02020603050405020304" pitchFamily="18" charset="0"/>
                <a:cs typeface="Times New Roman" panose="02020603050405020304" pitchFamily="18" charset="0"/>
              </a:rPr>
              <a:t> обществознание;</a:t>
            </a:r>
          </a:p>
          <a:p>
            <a:pPr marL="0" indent="0" algn="ctr">
              <a:lnSpc>
                <a:spcPct val="100000"/>
              </a:lnSpc>
              <a:spcBef>
                <a:spcPts val="0"/>
              </a:spcBef>
            </a:pPr>
            <a:r>
              <a:rPr lang="ru-RU" sz="2100" dirty="0" smtClean="0">
                <a:latin typeface="Times New Roman" panose="02020603050405020304" pitchFamily="18" charset="0"/>
                <a:cs typeface="Times New Roman" panose="02020603050405020304" pitchFamily="18" charset="0"/>
              </a:rPr>
              <a:t> испанский язык;</a:t>
            </a:r>
          </a:p>
          <a:p>
            <a:pPr marL="0" indent="0" algn="ctr">
              <a:lnSpc>
                <a:spcPct val="100000"/>
              </a:lnSpc>
              <a:spcBef>
                <a:spcPts val="0"/>
              </a:spcBef>
            </a:pPr>
            <a:r>
              <a:rPr lang="ru-RU" sz="2100" dirty="0" smtClean="0">
                <a:latin typeface="Times New Roman" panose="02020603050405020304" pitchFamily="18" charset="0"/>
                <a:cs typeface="Times New Roman" panose="02020603050405020304" pitchFamily="18" charset="0"/>
              </a:rPr>
              <a:t> китайский язык</a:t>
            </a:r>
          </a:p>
          <a:p>
            <a:pPr marL="0" indent="0" algn="ctr">
              <a:lnSpc>
                <a:spcPct val="100000"/>
              </a:lnSpc>
              <a:spcBef>
                <a:spcPts val="0"/>
              </a:spcBef>
            </a:pPr>
            <a:r>
              <a:rPr lang="ru-RU" sz="2100" dirty="0" smtClean="0">
                <a:latin typeface="Times New Roman" panose="02020603050405020304" pitchFamily="18" charset="0"/>
                <a:cs typeface="Times New Roman" panose="02020603050405020304" pitchFamily="18" charset="0"/>
              </a:rPr>
              <a:t> литература.</a:t>
            </a:r>
          </a:p>
          <a:p>
            <a:pPr marL="0" indent="0" algn="ctr">
              <a:lnSpc>
                <a:spcPct val="100000"/>
              </a:lnSpc>
              <a:spcBef>
                <a:spcPts val="0"/>
              </a:spcBef>
              <a:buNone/>
            </a:pPr>
            <a:r>
              <a:rPr lang="ru-RU" sz="2100" dirty="0" smtClean="0">
                <a:latin typeface="Times New Roman" panose="02020603050405020304" pitchFamily="18" charset="0"/>
                <a:cs typeface="Times New Roman" panose="02020603050405020304" pitchFamily="18" charset="0"/>
              </a:rPr>
              <a:t>Экзамен по иностранному языку, по желанию участника ЕГЭ, может содержать устную часть (раздел "Говорение") с записью устного ответа.</a:t>
            </a:r>
          </a:p>
          <a:p>
            <a:endParaRPr lang="ru-RU" sz="1400" dirty="0"/>
          </a:p>
        </p:txBody>
      </p:sp>
      <p:sp>
        <p:nvSpPr>
          <p:cNvPr id="4" name="Заголовок 1"/>
          <p:cNvSpPr>
            <a:spLocks noGrp="1"/>
          </p:cNvSpPr>
          <p:nvPr>
            <p:ph type="title"/>
          </p:nvPr>
        </p:nvSpPr>
        <p:spPr>
          <a:xfrm>
            <a:off x="925285" y="139336"/>
            <a:ext cx="10561320" cy="776287"/>
          </a:xfrm>
        </p:spPr>
        <p:txBody>
          <a:bodyPr/>
          <a:lstStyle/>
          <a:p>
            <a:pPr algn="ctr"/>
            <a:r>
              <a:rPr lang="ru-RU" b="1" dirty="0" smtClean="0">
                <a:latin typeface="Times New Roman" panose="02020603050405020304" pitchFamily="18" charset="0"/>
                <a:cs typeface="Times New Roman" panose="02020603050405020304" pitchFamily="18" charset="0"/>
              </a:rPr>
              <a:t>Предметы ГИА</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7639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21920" y="252549"/>
            <a:ext cx="11834949" cy="5693866"/>
          </a:xfrm>
          <a:prstGeom prst="rect">
            <a:avLst/>
          </a:prstGeom>
        </p:spPr>
        <p:txBody>
          <a:bodyPr wrap="square">
            <a:spAutoFit/>
          </a:bodyPr>
          <a:lstStyle/>
          <a:p>
            <a:pPr algn="ctr"/>
            <a:r>
              <a:rPr lang="ru-RU" sz="4400" b="1" dirty="0">
                <a:solidFill>
                  <a:srgbClr val="0070C0"/>
                </a:solidFill>
                <a:latin typeface="Arial Black" panose="020B0A04020102020204" pitchFamily="34" charset="0"/>
              </a:rPr>
              <a:t>ГИА-11 проводится</a:t>
            </a:r>
            <a:r>
              <a:rPr lang="ru-RU" sz="4400" b="1" dirty="0" smtClean="0">
                <a:solidFill>
                  <a:srgbClr val="0070C0"/>
                </a:solidFill>
                <a:latin typeface="Arial Black" panose="020B0A04020102020204" pitchFamily="34" charset="0"/>
              </a:rPr>
              <a:t>:</a:t>
            </a:r>
          </a:p>
          <a:p>
            <a:endParaRPr lang="ru-RU" sz="3200" b="1" dirty="0">
              <a:latin typeface="Bahnschrift Light SemiCondensed" panose="020B0502040204020203" pitchFamily="34" charset="0"/>
            </a:endParaRPr>
          </a:p>
          <a:p>
            <a:pPr>
              <a:buFont typeface="Arial" panose="020B0604020202020204" pitchFamily="34" charset="0"/>
              <a:buChar char="•"/>
            </a:pPr>
            <a:r>
              <a:rPr lang="ru-RU" sz="3600" b="1" dirty="0">
                <a:latin typeface="Arial Black" panose="020B0A04020102020204" pitchFamily="34" charset="0"/>
              </a:rPr>
              <a:t>досрочный этап </a:t>
            </a:r>
            <a:r>
              <a:rPr lang="ru-RU" sz="3600" b="1" dirty="0" smtClean="0">
                <a:latin typeface="Arial Black" panose="020B0A04020102020204" pitchFamily="34" charset="0"/>
              </a:rPr>
              <a:t>– </a:t>
            </a:r>
            <a:r>
              <a:rPr lang="ru-RU" sz="3200" b="1" dirty="0" smtClean="0">
                <a:solidFill>
                  <a:srgbClr val="0070C0"/>
                </a:solidFill>
                <a:latin typeface="Arial Black" panose="020B0A04020102020204" pitchFamily="34" charset="0"/>
              </a:rPr>
              <a:t>20.03.2023-19.04.2023:</a:t>
            </a:r>
            <a:r>
              <a:rPr lang="ru-RU" sz="3600" b="1" dirty="0" smtClean="0">
                <a:latin typeface="Arial Black" panose="020B0A04020102020204" pitchFamily="34" charset="0"/>
              </a:rPr>
              <a:t> </a:t>
            </a:r>
          </a:p>
          <a:p>
            <a:r>
              <a:rPr lang="ru-RU" sz="3600" b="1" dirty="0" smtClean="0">
                <a:latin typeface="Arial Black" panose="020B0A04020102020204" pitchFamily="34" charset="0"/>
              </a:rPr>
              <a:t>по </a:t>
            </a:r>
            <a:r>
              <a:rPr lang="ru-RU" sz="3600" b="1" dirty="0">
                <a:latin typeface="Arial Black" panose="020B0A04020102020204" pitchFamily="34" charset="0"/>
              </a:rPr>
              <a:t>всем предметам;</a:t>
            </a:r>
          </a:p>
          <a:p>
            <a:pPr>
              <a:buFont typeface="Arial" panose="020B0604020202020204" pitchFamily="34" charset="0"/>
              <a:buChar char="•"/>
            </a:pPr>
            <a:endParaRPr lang="ru-RU" sz="3600" b="1" dirty="0" smtClean="0">
              <a:latin typeface="Arial Black" panose="020B0A04020102020204" pitchFamily="34" charset="0"/>
            </a:endParaRPr>
          </a:p>
          <a:p>
            <a:pPr>
              <a:buFont typeface="Arial" panose="020B0604020202020204" pitchFamily="34" charset="0"/>
              <a:buChar char="•"/>
            </a:pPr>
            <a:r>
              <a:rPr lang="ru-RU" sz="3600" b="1" dirty="0" smtClean="0">
                <a:latin typeface="Arial Black" panose="020B0A04020102020204" pitchFamily="34" charset="0"/>
              </a:rPr>
              <a:t>основной </a:t>
            </a:r>
            <a:r>
              <a:rPr lang="ru-RU" sz="3600" b="1" dirty="0">
                <a:latin typeface="Arial Black" panose="020B0A04020102020204" pitchFamily="34" charset="0"/>
              </a:rPr>
              <a:t>этап </a:t>
            </a:r>
            <a:r>
              <a:rPr lang="ru-RU" sz="3600" b="1" dirty="0" smtClean="0">
                <a:latin typeface="Arial Black" panose="020B0A04020102020204" pitchFamily="34" charset="0"/>
              </a:rPr>
              <a:t>– </a:t>
            </a:r>
            <a:r>
              <a:rPr lang="ru-RU" sz="3200" b="1" dirty="0" smtClean="0">
                <a:solidFill>
                  <a:srgbClr val="0070C0"/>
                </a:solidFill>
                <a:latin typeface="Arial Black" panose="020B0A04020102020204" pitchFamily="34" charset="0"/>
              </a:rPr>
              <a:t>26.05.2023-01.07.2023:</a:t>
            </a:r>
            <a:r>
              <a:rPr lang="ru-RU" sz="3200" b="1" dirty="0" smtClean="0">
                <a:latin typeface="Arial Black" panose="020B0A04020102020204" pitchFamily="34" charset="0"/>
              </a:rPr>
              <a:t> </a:t>
            </a:r>
          </a:p>
          <a:p>
            <a:r>
              <a:rPr lang="ru-RU" sz="3600" b="1" dirty="0" smtClean="0">
                <a:latin typeface="Arial Black" panose="020B0A04020102020204" pitchFamily="34" charset="0"/>
              </a:rPr>
              <a:t>по </a:t>
            </a:r>
            <a:r>
              <a:rPr lang="ru-RU" sz="3600" b="1" dirty="0">
                <a:latin typeface="Arial Black" panose="020B0A04020102020204" pitchFamily="34" charset="0"/>
              </a:rPr>
              <a:t>всем предметам;</a:t>
            </a:r>
          </a:p>
          <a:p>
            <a:pPr>
              <a:buFont typeface="Arial" panose="020B0604020202020204" pitchFamily="34" charset="0"/>
              <a:buChar char="•"/>
            </a:pPr>
            <a:endParaRPr lang="ru-RU" sz="3600" b="1" dirty="0" smtClean="0">
              <a:latin typeface="Arial Black" panose="020B0A04020102020204" pitchFamily="34" charset="0"/>
            </a:endParaRPr>
          </a:p>
          <a:p>
            <a:pPr>
              <a:buFont typeface="Arial" panose="020B0604020202020204" pitchFamily="34" charset="0"/>
              <a:buChar char="•"/>
            </a:pPr>
            <a:r>
              <a:rPr lang="ru-RU" sz="3600" b="1" dirty="0" smtClean="0">
                <a:latin typeface="Arial Black" panose="020B0A04020102020204" pitchFamily="34" charset="0"/>
              </a:rPr>
              <a:t>дополнительный </a:t>
            </a:r>
            <a:r>
              <a:rPr lang="ru-RU" sz="3600" b="1" dirty="0">
                <a:latin typeface="Arial Black" panose="020B0A04020102020204" pitchFamily="34" charset="0"/>
              </a:rPr>
              <a:t>этап </a:t>
            </a:r>
            <a:r>
              <a:rPr lang="ru-RU" sz="3600" b="1" dirty="0" smtClean="0">
                <a:latin typeface="Arial Black" panose="020B0A04020102020204" pitchFamily="34" charset="0"/>
              </a:rPr>
              <a:t>– </a:t>
            </a:r>
            <a:r>
              <a:rPr lang="ru-RU" sz="3200" b="1" dirty="0" smtClean="0">
                <a:solidFill>
                  <a:srgbClr val="0070C0"/>
                </a:solidFill>
                <a:latin typeface="Arial Black" panose="020B0A04020102020204" pitchFamily="34" charset="0"/>
              </a:rPr>
              <a:t>06.09.2023-19.09.2023</a:t>
            </a:r>
            <a:r>
              <a:rPr lang="ru-RU" sz="3600" b="1" dirty="0" smtClean="0">
                <a:latin typeface="Arial Black" panose="020B0A04020102020204" pitchFamily="34" charset="0"/>
              </a:rPr>
              <a:t> </a:t>
            </a:r>
            <a:r>
              <a:rPr lang="ru-RU" sz="3600" b="1" dirty="0">
                <a:latin typeface="Arial Black" panose="020B0A04020102020204" pitchFamily="34" charset="0"/>
              </a:rPr>
              <a:t>русский язык и математика</a:t>
            </a:r>
          </a:p>
        </p:txBody>
      </p:sp>
    </p:spTree>
    <p:extLst>
      <p:ext uri="{BB962C8B-B14F-4D97-AF65-F5344CB8AC3E}">
        <p14:creationId xmlns:p14="http://schemas.microsoft.com/office/powerpoint/2010/main" val="647981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Times New Roman" panose="02020603050405020304" pitchFamily="18" charset="0"/>
                <a:cs typeface="Times New Roman" panose="02020603050405020304" pitchFamily="18" charset="0"/>
              </a:rPr>
              <a:t>Предметы ГИА</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lnSpcReduction="10000"/>
          </a:bodyPr>
          <a:lstStyle/>
          <a:p>
            <a:pPr marL="0" indent="457200" algn="just">
              <a:spcBef>
                <a:spcPts val="0"/>
              </a:spcBef>
              <a:buNone/>
            </a:pPr>
            <a:r>
              <a:rPr lang="ru-RU" sz="3600" dirty="0" smtClean="0">
                <a:latin typeface="Times New Roman" panose="02020603050405020304" pitchFamily="18" charset="0"/>
                <a:cs typeface="Times New Roman" panose="02020603050405020304" pitchFamily="18" charset="0"/>
              </a:rPr>
              <a:t>Сдать можно любое количество предметов из списка. </a:t>
            </a:r>
          </a:p>
          <a:p>
            <a:pPr marL="0" indent="457200" algn="just">
              <a:spcBef>
                <a:spcPts val="0"/>
              </a:spcBef>
              <a:buNone/>
            </a:pPr>
            <a:r>
              <a:rPr lang="ru-RU" sz="3600" dirty="0" smtClean="0">
                <a:latin typeface="Times New Roman" panose="02020603050405020304" pitchFamily="18" charset="0"/>
                <a:cs typeface="Times New Roman" panose="02020603050405020304" pitchFamily="18" charset="0"/>
              </a:rPr>
              <a:t>Вместе с тем, </a:t>
            </a:r>
            <a:r>
              <a:rPr lang="ru-RU" sz="3600" b="1" dirty="0" smtClean="0">
                <a:latin typeface="Times New Roman" panose="02020603050405020304" pitchFamily="18" charset="0"/>
                <a:cs typeface="Times New Roman" panose="02020603050405020304" pitchFamily="18" charset="0"/>
              </a:rPr>
              <a:t>выбор должен быть основан на том, по какой специальности (направлению подготовки) участник планирует получить высшее профессиональное образование.</a:t>
            </a:r>
            <a:r>
              <a:rPr lang="ru-RU" sz="3600" dirty="0" smtClean="0">
                <a:latin typeface="Times New Roman" panose="02020603050405020304" pitchFamily="18" charset="0"/>
                <a:cs typeface="Times New Roman" panose="02020603050405020304" pitchFamily="18" charset="0"/>
              </a:rPr>
              <a:t> </a:t>
            </a:r>
          </a:p>
          <a:p>
            <a:pPr marL="0" indent="457200" algn="just">
              <a:spcBef>
                <a:spcPts val="0"/>
              </a:spcBef>
              <a:buNone/>
            </a:pPr>
            <a:r>
              <a:rPr lang="ru-RU" sz="3600" dirty="0" smtClean="0">
                <a:latin typeface="Times New Roman" panose="02020603050405020304" pitchFamily="18" charset="0"/>
                <a:cs typeface="Times New Roman" panose="02020603050405020304" pitchFamily="18" charset="0"/>
              </a:rPr>
              <a:t>Перечень вступительных испытаний необходимо уточнять в приемной комиссии ВУЗа по каждой специальности.</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365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4657" y="748937"/>
            <a:ext cx="4456611" cy="5590903"/>
          </a:xfrm>
        </p:spPr>
        <p:txBody>
          <a:bodyPr/>
          <a:lstStyle/>
          <a:p>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012" y="252549"/>
            <a:ext cx="4833256" cy="6392091"/>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4674" y="252549"/>
            <a:ext cx="4848393" cy="6461759"/>
          </a:xfrm>
          <a:prstGeom prst="rect">
            <a:avLst/>
          </a:prstGeom>
        </p:spPr>
      </p:pic>
    </p:spTree>
    <p:extLst>
      <p:ext uri="{BB962C8B-B14F-4D97-AF65-F5344CB8AC3E}">
        <p14:creationId xmlns:p14="http://schemas.microsoft.com/office/powerpoint/2010/main" val="156057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94170" y="365125"/>
            <a:ext cx="3559629" cy="5861504"/>
          </a:xfrm>
        </p:spPr>
        <p:txBody>
          <a:bodyPr/>
          <a:lstStyle/>
          <a:p>
            <a:endParaRPr lang="ru-RU" dirty="0"/>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8342" y="365125"/>
            <a:ext cx="4920343" cy="6175012"/>
          </a:xfr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0832" y="365125"/>
            <a:ext cx="4848393" cy="6359752"/>
          </a:xfrm>
          <a:prstGeom prst="rect">
            <a:avLst/>
          </a:prstGeom>
        </p:spPr>
      </p:pic>
    </p:spTree>
    <p:extLst>
      <p:ext uri="{BB962C8B-B14F-4D97-AF65-F5344CB8AC3E}">
        <p14:creationId xmlns:p14="http://schemas.microsoft.com/office/powerpoint/2010/main" val="4259057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5400" b="1" dirty="0" smtClean="0">
                <a:solidFill>
                  <a:srgbClr val="FF0000"/>
                </a:solidFill>
                <a:latin typeface="Times New Roman" panose="02020603050405020304" pitchFamily="18" charset="0"/>
                <a:cs typeface="Times New Roman" panose="02020603050405020304" pitchFamily="18" charset="0"/>
              </a:rPr>
              <a:t>ВНИМАНИЕ!!!</a:t>
            </a:r>
            <a:endParaRPr lang="ru-RU" sz="54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lgn="ctr">
              <a:buNone/>
            </a:pPr>
            <a:r>
              <a:rPr lang="ru-RU" sz="3600" dirty="0" smtClean="0">
                <a:latin typeface="Times New Roman" panose="02020603050405020304" pitchFamily="18" charset="0"/>
                <a:cs typeface="Times New Roman" panose="02020603050405020304" pitchFamily="18" charset="0"/>
              </a:rPr>
              <a:t>Письменная и устная части экзамена по иностранным языкам </a:t>
            </a:r>
            <a:r>
              <a:rPr lang="ru-RU" sz="3600" b="1" dirty="0" smtClean="0">
                <a:latin typeface="Times New Roman" panose="02020603050405020304" pitchFamily="18" charset="0"/>
                <a:cs typeface="Times New Roman" panose="02020603050405020304" pitchFamily="18" charset="0"/>
              </a:rPr>
              <a:t>проводятся в разные дни! </a:t>
            </a:r>
            <a:r>
              <a:rPr lang="ru-RU" sz="3600" dirty="0" smtClean="0">
                <a:latin typeface="Times New Roman" panose="02020603050405020304" pitchFamily="18" charset="0"/>
                <a:cs typeface="Times New Roman" panose="02020603050405020304" pitchFamily="18" charset="0"/>
              </a:rPr>
              <a:t>Если вы хотите сдавать устную часть экзамена, это необходимо указать при регистрации на экзамены. Зарегистрироваться </a:t>
            </a:r>
            <a:r>
              <a:rPr lang="ru-RU" sz="3600" b="1" dirty="0" smtClean="0">
                <a:latin typeface="Times New Roman" panose="02020603050405020304" pitchFamily="18" charset="0"/>
                <a:cs typeface="Times New Roman" panose="02020603050405020304" pitchFamily="18" charset="0"/>
              </a:rPr>
              <a:t>только на устную</a:t>
            </a:r>
            <a:r>
              <a:rPr lang="ru-RU" sz="3600" dirty="0" smtClean="0">
                <a:latin typeface="Times New Roman" panose="02020603050405020304" pitchFamily="18" charset="0"/>
                <a:cs typeface="Times New Roman" panose="02020603050405020304" pitchFamily="18" charset="0"/>
              </a:rPr>
              <a:t> часть экзамена без сдачи письменной части - </a:t>
            </a:r>
            <a:r>
              <a:rPr lang="ru-RU" sz="3600" b="1" dirty="0" smtClean="0">
                <a:latin typeface="Times New Roman" panose="02020603050405020304" pitchFamily="18" charset="0"/>
                <a:cs typeface="Times New Roman" panose="02020603050405020304" pitchFamily="18" charset="0"/>
              </a:rPr>
              <a:t>нельзя</a:t>
            </a:r>
            <a:r>
              <a:rPr lang="ru-RU" sz="3600" dirty="0" smtClean="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8577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32616" y="365125"/>
            <a:ext cx="4021183" cy="4920978"/>
          </a:xfrm>
        </p:spPr>
        <p:txBody>
          <a:bodyPr/>
          <a:lstStyle/>
          <a:p>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4137" y="252549"/>
            <a:ext cx="4998720" cy="6444342"/>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959" y="252549"/>
            <a:ext cx="5196839" cy="6444342"/>
          </a:xfrm>
          <a:prstGeom prst="rect">
            <a:avLst/>
          </a:prstGeom>
        </p:spPr>
      </p:pic>
    </p:spTree>
    <p:extLst>
      <p:ext uri="{BB962C8B-B14F-4D97-AF65-F5344CB8AC3E}">
        <p14:creationId xmlns:p14="http://schemas.microsoft.com/office/powerpoint/2010/main" val="4251150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949" y="139337"/>
            <a:ext cx="10515600" cy="959168"/>
          </a:xfrm>
        </p:spPr>
        <p:txBody>
          <a:bodyPr/>
          <a:lstStyle/>
          <a:p>
            <a:pPr algn="ctr"/>
            <a:r>
              <a:rPr lang="ru-RU" b="1" dirty="0" smtClean="0">
                <a:latin typeface="Times New Roman" panose="02020603050405020304" pitchFamily="18" charset="0"/>
                <a:cs typeface="Times New Roman" panose="02020603050405020304" pitchFamily="18" charset="0"/>
              </a:rPr>
              <a:t>ЗАДАНИЯ ЕГЭ</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98383" y="1347536"/>
            <a:ext cx="11790948" cy="5392898"/>
          </a:xfrm>
        </p:spPr>
        <p:txBody>
          <a:bodyPr>
            <a:normAutofit fontScale="55000" lnSpcReduction="20000"/>
          </a:bodyPr>
          <a:lstStyle/>
          <a:p>
            <a:pPr marL="0" indent="0">
              <a:buNone/>
            </a:pPr>
            <a:r>
              <a:rPr lang="ru-RU" sz="3600" dirty="0" smtClean="0">
                <a:latin typeface="Times New Roman" panose="02020603050405020304" pitchFamily="18" charset="0"/>
                <a:cs typeface="Times New Roman" panose="02020603050405020304" pitchFamily="18" charset="0"/>
              </a:rPr>
              <a:t>Экзаменационные задания ЕГЭ — контрольные измерительные материалы (КИМ) представляют собой комплексы заданий стандартизированной формы, выполнение которых позволяет установить уровень освоения федерального государственного образовательного стандарта.</a:t>
            </a:r>
          </a:p>
          <a:p>
            <a:pPr marL="0" indent="0">
              <a:buNone/>
            </a:pPr>
            <a:r>
              <a:rPr lang="ru-RU" sz="3600" dirty="0" smtClean="0">
                <a:latin typeface="Times New Roman" panose="02020603050405020304" pitchFamily="18" charset="0"/>
                <a:cs typeface="Times New Roman" panose="02020603050405020304" pitchFamily="18" charset="0"/>
              </a:rPr>
              <a:t>КИМ разрабатываются </a:t>
            </a:r>
            <a:r>
              <a:rPr lang="ru-RU" sz="3600" dirty="0" smtClean="0">
                <a:latin typeface="Times New Roman" panose="02020603050405020304" pitchFamily="18" charset="0"/>
                <a:cs typeface="Times New Roman" panose="02020603050405020304" pitchFamily="18" charset="0"/>
                <a:hlinkClick r:id="rId2"/>
              </a:rPr>
              <a:t>ФГБНУ "Федеральный институт педагогических измерений"</a:t>
            </a:r>
            <a:r>
              <a:rPr lang="ru-RU" sz="3600" dirty="0" smtClean="0">
                <a:latin typeface="Times New Roman" panose="02020603050405020304" pitchFamily="18" charset="0"/>
                <a:cs typeface="Times New Roman" panose="02020603050405020304" pitchFamily="18" charset="0"/>
              </a:rPr>
              <a:t> (ФИПИ). С документами, регламентирующими структуру и содержание КИМ (кодификаторами, спецификациями), а также с демонстрационными вариантами ЕГЭ по каждому предмету, можно ознакомиться на </a:t>
            </a:r>
            <a:r>
              <a:rPr lang="ru-RU" sz="3600" dirty="0" smtClean="0">
                <a:latin typeface="Times New Roman" panose="02020603050405020304" pitchFamily="18" charset="0"/>
                <a:cs typeface="Times New Roman" panose="02020603050405020304" pitchFamily="18" charset="0"/>
                <a:hlinkClick r:id="rId2"/>
              </a:rPr>
              <a:t>сайте ФИПИ</a:t>
            </a:r>
            <a:r>
              <a:rPr lang="ru-RU" sz="3600" dirty="0" smtClean="0">
                <a:latin typeface="Times New Roman" panose="02020603050405020304" pitchFamily="18" charset="0"/>
                <a:cs typeface="Times New Roman" panose="02020603050405020304" pitchFamily="18" charset="0"/>
              </a:rPr>
              <a:t>, а также в разделе </a:t>
            </a:r>
            <a:r>
              <a:rPr lang="ru-RU" sz="3600" dirty="0" smtClean="0">
                <a:latin typeface="Times New Roman" panose="02020603050405020304" pitchFamily="18" charset="0"/>
                <a:cs typeface="Times New Roman" panose="02020603050405020304" pitchFamily="18" charset="0"/>
                <a:hlinkClick r:id="rId3"/>
              </a:rPr>
              <a:t>"Демонстрационные варианты ЕГЭ"</a:t>
            </a:r>
            <a:r>
              <a:rPr lang="ru-RU" sz="3600" dirty="0" smtClean="0">
                <a:latin typeface="Times New Roman" panose="02020603050405020304" pitchFamily="18" charset="0"/>
                <a:cs typeface="Times New Roman" panose="02020603050405020304" pitchFamily="18" charset="0"/>
              </a:rPr>
              <a:t>.</a:t>
            </a:r>
          </a:p>
          <a:p>
            <a:pPr marL="0" indent="0">
              <a:buNone/>
            </a:pPr>
            <a:r>
              <a:rPr lang="ru-RU" sz="3600" b="1" dirty="0" smtClean="0">
                <a:latin typeface="Times New Roman" panose="02020603050405020304" pitchFamily="18" charset="0"/>
                <a:cs typeface="Times New Roman" panose="02020603050405020304" pitchFamily="18" charset="0"/>
              </a:rPr>
              <a:t>КИМ включают в себя задания трех типов:</a:t>
            </a:r>
          </a:p>
          <a:p>
            <a:r>
              <a:rPr lang="ru-RU" sz="3600" dirty="0" smtClean="0">
                <a:latin typeface="Times New Roman" panose="02020603050405020304" pitchFamily="18" charset="0"/>
                <a:cs typeface="Times New Roman" panose="02020603050405020304" pitchFamily="18" charset="0"/>
              </a:rPr>
              <a:t>В — с кратким ответом; ответ нужно установить в ходе выполнения задания и записать (слово, словосочетание, последовательность цифр и т.п.);</a:t>
            </a:r>
          </a:p>
          <a:p>
            <a:r>
              <a:rPr lang="ru-RU" sz="3600" dirty="0" smtClean="0">
                <a:latin typeface="Times New Roman" panose="02020603050405020304" pitchFamily="18" charset="0"/>
                <a:cs typeface="Times New Roman" panose="02020603050405020304" pitchFamily="18" charset="0"/>
              </a:rPr>
              <a:t>С — с развернутым ответом (словесное обоснование, математический вывод, эссе, доказательства, изложение собственной позиции);</a:t>
            </a:r>
          </a:p>
          <a:p>
            <a:r>
              <a:rPr lang="ru-RU" sz="3600" dirty="0" smtClean="0">
                <a:latin typeface="Times New Roman" panose="02020603050405020304" pitchFamily="18" charset="0"/>
                <a:cs typeface="Times New Roman" panose="02020603050405020304" pitchFamily="18" charset="0"/>
              </a:rPr>
              <a:t>D </a:t>
            </a:r>
            <a:r>
              <a:rPr lang="ru-RU" sz="3600" dirty="0" smtClean="0">
                <a:effectLst/>
                <a:latin typeface="Times New Roman" panose="02020603050405020304" pitchFamily="18" charset="0"/>
                <a:cs typeface="Times New Roman" panose="02020603050405020304" pitchFamily="18" charset="0"/>
              </a:rPr>
              <a:t>—</a:t>
            </a:r>
            <a:r>
              <a:rPr lang="ru-RU" sz="3600" dirty="0" smtClean="0">
                <a:latin typeface="Times New Roman" panose="02020603050405020304" pitchFamily="18" charset="0"/>
                <a:cs typeface="Times New Roman" panose="02020603050405020304" pitchFamily="18" charset="0"/>
              </a:rPr>
              <a:t> устные ответы раздела "Говорение" экзаменов по иностранным языкам.</a:t>
            </a:r>
          </a:p>
          <a:p>
            <a:pPr marL="0" indent="0">
              <a:buNone/>
            </a:pPr>
            <a:r>
              <a:rPr lang="ru-RU" sz="3600" dirty="0" smtClean="0">
                <a:latin typeface="Times New Roman" panose="02020603050405020304" pitchFamily="18" charset="0"/>
                <a:cs typeface="Times New Roman" panose="02020603050405020304" pitchFamily="18" charset="0"/>
              </a:rPr>
              <a:t>На экзаменах ЕГЭ, участники получают индивидуальный комплект содержащий КИМ и бланки для оформления ответов. </a:t>
            </a:r>
          </a:p>
          <a:p>
            <a:pPr marL="0" indent="0">
              <a:buNone/>
            </a:pPr>
            <a:r>
              <a:rPr lang="ru-RU" sz="3600" dirty="0" smtClean="0">
                <a:latin typeface="Times New Roman" panose="02020603050405020304" pitchFamily="18" charset="0"/>
                <a:cs typeface="Times New Roman" panose="02020603050405020304" pitchFamily="18" charset="0"/>
              </a:rPr>
              <a:t>Устная часть экзамена по иностранным языкам проводится с использованием компьютера. Задания КИМ предоставляется участникам в электронном виде и осуществляется запись устного ответа участника.</a:t>
            </a:r>
          </a:p>
          <a:p>
            <a:endParaRPr lang="ru-RU" dirty="0"/>
          </a:p>
        </p:txBody>
      </p:sp>
    </p:spTree>
    <p:extLst>
      <p:ext uri="{BB962C8B-B14F-4D97-AF65-F5344CB8AC3E}">
        <p14:creationId xmlns:p14="http://schemas.microsoft.com/office/powerpoint/2010/main" val="304973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48046"/>
            <a:ext cx="10515600" cy="1020128"/>
          </a:xfrm>
        </p:spPr>
        <p:txBody>
          <a:bodyPr/>
          <a:lstStyle/>
          <a:p>
            <a:pPr algn="ctr"/>
            <a:r>
              <a:rPr lang="ru-RU" b="1" dirty="0" smtClean="0">
                <a:latin typeface="Times New Roman" panose="02020603050405020304" pitchFamily="18" charset="0"/>
                <a:cs typeface="Times New Roman" panose="02020603050405020304" pitchFamily="18" charset="0"/>
              </a:rPr>
              <a:t>РЕЗУЛЬТАТЫ ГИА</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lgn="ctr">
              <a:buNone/>
            </a:pPr>
            <a:r>
              <a:rPr lang="ru-RU" sz="3600" dirty="0" smtClean="0">
                <a:latin typeface="Times New Roman" panose="02020603050405020304" pitchFamily="18" charset="0"/>
                <a:cs typeface="Times New Roman" panose="02020603050405020304" pitchFamily="18" charset="0"/>
              </a:rPr>
              <a:t>При проведении ГИА-11 в форме ЕГЭ </a:t>
            </a:r>
          </a:p>
          <a:p>
            <a:pPr marL="0" indent="0" algn="ctr">
              <a:buNone/>
            </a:pPr>
            <a:r>
              <a:rPr lang="ru-RU" sz="3600" dirty="0" smtClean="0">
                <a:latin typeface="Times New Roman" panose="02020603050405020304" pitchFamily="18" charset="0"/>
                <a:cs typeface="Times New Roman" panose="02020603050405020304" pitchFamily="18" charset="0"/>
              </a:rPr>
              <a:t>(за исключением математики базового уровня) используется </a:t>
            </a:r>
            <a:r>
              <a:rPr lang="ru-RU" sz="3600" b="1" dirty="0" err="1" smtClean="0">
                <a:latin typeface="Times New Roman" panose="02020603050405020304" pitchFamily="18" charset="0"/>
                <a:cs typeface="Times New Roman" panose="02020603050405020304" pitchFamily="18" charset="0"/>
              </a:rPr>
              <a:t>стобалльная</a:t>
            </a:r>
            <a:r>
              <a:rPr lang="ru-RU" sz="3600" b="1" dirty="0" smtClean="0">
                <a:latin typeface="Times New Roman" panose="02020603050405020304" pitchFamily="18" charset="0"/>
                <a:cs typeface="Times New Roman" panose="02020603050405020304" pitchFamily="18" charset="0"/>
              </a:rPr>
              <a:t> система оценивания</a:t>
            </a:r>
            <a:r>
              <a:rPr lang="ru-RU" sz="3600" dirty="0" smtClean="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5291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9068" y="593591"/>
            <a:ext cx="10515600" cy="4351338"/>
          </a:xfrm>
        </p:spPr>
        <p:txBody>
          <a:bodyPr>
            <a:normAutofit/>
          </a:bodyPr>
          <a:lstStyle/>
          <a:p>
            <a:pPr marL="0" indent="0" algn="ctr">
              <a:buNone/>
            </a:pPr>
            <a:r>
              <a:rPr lang="ru-RU" sz="3600" dirty="0" smtClean="0">
                <a:latin typeface="Times New Roman" panose="02020603050405020304" pitchFamily="18" charset="0"/>
                <a:cs typeface="Times New Roman" panose="02020603050405020304" pitchFamily="18" charset="0"/>
              </a:rPr>
              <a:t>Освоение имеющих государственную аккредитацию образовательных программ среднего общего образования завершается обязательной государственной итоговой аттестацией (ГИА-11).</a:t>
            </a:r>
            <a:endParaRPr lang="ru-RU" sz="3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315335" y="3927107"/>
            <a:ext cx="8658996" cy="2629301"/>
          </a:xfrm>
          <a:prstGeom prst="rect">
            <a:avLst/>
          </a:prstGeom>
        </p:spPr>
      </p:pic>
    </p:spTree>
    <p:extLst>
      <p:ext uri="{BB962C8B-B14F-4D97-AF65-F5344CB8AC3E}">
        <p14:creationId xmlns:p14="http://schemas.microsoft.com/office/powerpoint/2010/main" val="1531379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457200" algn="just">
              <a:buNone/>
            </a:pPr>
            <a:r>
              <a:rPr lang="ru-RU" sz="4000" dirty="0" smtClean="0">
                <a:latin typeface="Times New Roman" panose="02020603050405020304" pitchFamily="18" charset="0"/>
                <a:cs typeface="Times New Roman" panose="02020603050405020304" pitchFamily="18" charset="0"/>
              </a:rPr>
              <a:t>При проведении ЕГЭ ответы на задания части "В" экзаменационной работы проверяются централизованно (вне региона). </a:t>
            </a:r>
          </a:p>
          <a:p>
            <a:pPr marL="0" indent="457200" algn="just">
              <a:buNone/>
            </a:pPr>
            <a:r>
              <a:rPr lang="ru-RU" sz="4000" dirty="0" smtClean="0">
                <a:latin typeface="Times New Roman" panose="02020603050405020304" pitchFamily="18" charset="0"/>
                <a:cs typeface="Times New Roman" panose="02020603050405020304" pitchFamily="18" charset="0"/>
              </a:rPr>
              <a:t>Ответы на задания части "С" с развернутым ответом и части "D" с устным ответом, а также экзаменационные работы ГВЭ проверяются экспертами предметных комиссий (в регионе).</a:t>
            </a:r>
            <a:endParaRPr lang="ru-RU" sz="4000" dirty="0">
              <a:latin typeface="Times New Roman" panose="02020603050405020304" pitchFamily="18" charset="0"/>
              <a:cs typeface="Times New Roman" panose="02020603050405020304" pitchFamily="18" charset="0"/>
            </a:endParaRPr>
          </a:p>
        </p:txBody>
      </p:sp>
      <p:sp>
        <p:nvSpPr>
          <p:cNvPr id="4" name="Заголовок 1"/>
          <p:cNvSpPr>
            <a:spLocks noGrp="1"/>
          </p:cNvSpPr>
          <p:nvPr>
            <p:ph type="title"/>
          </p:nvPr>
        </p:nvSpPr>
        <p:spPr>
          <a:xfrm>
            <a:off x="838200" y="278674"/>
            <a:ext cx="10515600" cy="976585"/>
          </a:xfrm>
        </p:spPr>
        <p:txBody>
          <a:bodyPr/>
          <a:lstStyle/>
          <a:p>
            <a:pPr algn="ctr"/>
            <a:r>
              <a:rPr lang="ru-RU" b="1" dirty="0" smtClean="0">
                <a:latin typeface="Times New Roman" panose="02020603050405020304" pitchFamily="18" charset="0"/>
                <a:cs typeface="Times New Roman" panose="02020603050405020304" pitchFamily="18" charset="0"/>
              </a:rPr>
              <a:t>РЕЗУЛЬТАТЫ ГИА</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7429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7635" y="1825624"/>
            <a:ext cx="11608066" cy="4786931"/>
          </a:xfrm>
        </p:spPr>
        <p:txBody>
          <a:bodyPr>
            <a:normAutofit fontScale="92500" lnSpcReduction="10000"/>
          </a:bodyPr>
          <a:lstStyle/>
          <a:p>
            <a:r>
              <a:rPr lang="ru-RU" sz="3000" dirty="0" smtClean="0">
                <a:latin typeface="Times New Roman" panose="02020603050405020304" pitchFamily="18" charset="0"/>
                <a:cs typeface="Times New Roman" panose="02020603050405020304" pitchFamily="18" charset="0"/>
              </a:rPr>
              <a:t>По решению </a:t>
            </a:r>
            <a:r>
              <a:rPr lang="ru-RU" sz="3000" dirty="0" err="1" smtClean="0">
                <a:latin typeface="Times New Roman" panose="02020603050405020304" pitchFamily="18" charset="0"/>
                <a:cs typeface="Times New Roman" panose="02020603050405020304" pitchFamily="18" charset="0"/>
              </a:rPr>
              <a:t>Рособрнадзора</a:t>
            </a:r>
            <a:r>
              <a:rPr lang="ru-RU" sz="3000" dirty="0" smtClean="0">
                <a:latin typeface="Times New Roman" panose="02020603050405020304" pitchFamily="18" charset="0"/>
                <a:cs typeface="Times New Roman" panose="02020603050405020304" pitchFamily="18" charset="0"/>
              </a:rPr>
              <a:t> может быть организована перекрестная проверка, при которой часть работ участников проверяют эксперты из другого региона.</a:t>
            </a:r>
          </a:p>
          <a:p>
            <a:r>
              <a:rPr lang="ru-RU" sz="3000" dirty="0" smtClean="0">
                <a:latin typeface="Times New Roman" panose="02020603050405020304" pitchFamily="18" charset="0"/>
                <a:cs typeface="Times New Roman" panose="02020603050405020304" pitchFamily="18" charset="0"/>
              </a:rPr>
              <a:t>Каждая экзаменационная работа ГИА-11 проверяется как минимум двумя экспертами независимо друг от друга. </a:t>
            </a:r>
          </a:p>
          <a:p>
            <a:r>
              <a:rPr lang="ru-RU" sz="3000" dirty="0" smtClean="0">
                <a:latin typeface="Times New Roman" panose="02020603050405020304" pitchFamily="18" charset="0"/>
                <a:cs typeface="Times New Roman" panose="02020603050405020304" pitchFamily="18" charset="0"/>
              </a:rPr>
              <a:t>За каждый ответ экзаменационной работы эксперт выставляет соответствующие баллы.</a:t>
            </a:r>
          </a:p>
          <a:p>
            <a:r>
              <a:rPr lang="ru-RU" sz="3000" dirty="0" smtClean="0">
                <a:latin typeface="Times New Roman" panose="02020603050405020304" pitchFamily="18" charset="0"/>
                <a:cs typeface="Times New Roman" panose="02020603050405020304" pitchFamily="18" charset="0"/>
              </a:rPr>
              <a:t>В случае существенного расхождения в баллах, выставленных двумя экспертами, назначается проверка третьим экспертом (третья проверка), при этом эксперту, осуществляющему третью, проверку предоставляются баллы, выставленные экспертами, ранее проверявшими экзаменационную работу.</a:t>
            </a:r>
          </a:p>
          <a:p>
            <a:pPr marL="0" indent="0">
              <a:buNone/>
            </a:pPr>
            <a:endParaRPr lang="ru-RU" dirty="0"/>
          </a:p>
        </p:txBody>
      </p:sp>
      <p:sp>
        <p:nvSpPr>
          <p:cNvPr id="4" name="Заголовок 1"/>
          <p:cNvSpPr>
            <a:spLocks noGrp="1"/>
          </p:cNvSpPr>
          <p:nvPr>
            <p:ph type="title"/>
          </p:nvPr>
        </p:nvSpPr>
        <p:spPr>
          <a:xfrm>
            <a:off x="863868" y="200297"/>
            <a:ext cx="10515600" cy="915625"/>
          </a:xfrm>
        </p:spPr>
        <p:txBody>
          <a:bodyPr/>
          <a:lstStyle/>
          <a:p>
            <a:pPr algn="ctr"/>
            <a:r>
              <a:rPr lang="ru-RU" b="1" dirty="0" smtClean="0">
                <a:latin typeface="Times New Roman" panose="02020603050405020304" pitchFamily="18" charset="0"/>
                <a:cs typeface="Times New Roman" panose="02020603050405020304" pitchFamily="18" charset="0"/>
              </a:rPr>
              <a:t>РЕЗУЛЬТАТЫ ГИА</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8139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8574" y="574340"/>
            <a:ext cx="10515600" cy="5460699"/>
          </a:xfrm>
        </p:spPr>
        <p:txBody>
          <a:bodyPr>
            <a:normAutofit/>
          </a:bodyPr>
          <a:lstStyle/>
          <a:p>
            <a:pPr marL="0" indent="457200" algn="just">
              <a:buNone/>
            </a:pPr>
            <a:r>
              <a:rPr lang="ru-RU" sz="3600" dirty="0" smtClean="0">
                <a:latin typeface="Times New Roman" panose="02020603050405020304" pitchFamily="18" charset="0"/>
                <a:cs typeface="Times New Roman" panose="02020603050405020304" pitchFamily="18" charset="0"/>
              </a:rPr>
              <a:t>В Санкт-Петербурге разработана система информирования о результатах ГИА. Участники ГИА, сдававшие экзамены в Санкт-Петербурге, могут ознакомиться с результатами ГИА воспользовавшись ссылкой на </a:t>
            </a:r>
            <a:r>
              <a:rPr lang="ru-RU" sz="3600" dirty="0" smtClean="0">
                <a:latin typeface="Times New Roman" panose="02020603050405020304" pitchFamily="18" charset="0"/>
                <a:cs typeface="Times New Roman" panose="02020603050405020304" pitchFamily="18" charset="0"/>
                <a:hlinkClick r:id="rId2"/>
              </a:rPr>
              <a:t>главной странице Официального информационного портала государственной итоговой аттестации выпускников 9 и 11 классов в Санкт-Петербурге</a:t>
            </a:r>
            <a:r>
              <a:rPr lang="ru-RU" sz="3600" dirty="0" smtClean="0">
                <a:latin typeface="Times New Roman" panose="02020603050405020304" pitchFamily="18" charset="0"/>
                <a:cs typeface="Times New Roman" panose="02020603050405020304" pitchFamily="18" charset="0"/>
              </a:rPr>
              <a:t> "Результаты ЕГЭ".</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5591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1080" y="74912"/>
            <a:ext cx="10515600" cy="1325563"/>
          </a:xfrm>
        </p:spPr>
        <p:txBody>
          <a:bodyPr/>
          <a:lstStyle/>
          <a:p>
            <a:pPr algn="ctr"/>
            <a:r>
              <a:rPr lang="ru-RU" b="1" dirty="0" smtClean="0">
                <a:latin typeface="Times New Roman" panose="02020603050405020304" pitchFamily="18" charset="0"/>
                <a:cs typeface="Times New Roman" panose="02020603050405020304" pitchFamily="18" charset="0"/>
              </a:rPr>
              <a:t>Чем пользоваться на ЕГЭ:</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77516" y="1400475"/>
            <a:ext cx="11203806" cy="5457525"/>
          </a:xfrm>
        </p:spPr>
        <p:txBody>
          <a:bodyPr>
            <a:normAutofit fontScale="77500" lnSpcReduction="20000"/>
          </a:bodyPr>
          <a:lstStyle/>
          <a:p>
            <a:pPr marL="0" indent="0">
              <a:buNone/>
            </a:pPr>
            <a:r>
              <a:rPr lang="ru-RU" sz="2900" dirty="0" smtClean="0">
                <a:latin typeface="Times New Roman" panose="02020603050405020304" pitchFamily="18" charset="0"/>
                <a:cs typeface="Times New Roman" panose="02020603050405020304" pitchFamily="18" charset="0"/>
              </a:rPr>
              <a:t>Во время проведения экзамена на рабочем столе обучающегося, выпускника прошлых лет, помимо экзаменационных материалов, находятся:</a:t>
            </a:r>
          </a:p>
          <a:p>
            <a:r>
              <a:rPr lang="ru-RU" sz="2900" dirty="0" smtClean="0">
                <a:latin typeface="Times New Roman" panose="02020603050405020304" pitchFamily="18" charset="0"/>
                <a:cs typeface="Times New Roman" panose="02020603050405020304" pitchFamily="18" charset="0"/>
              </a:rPr>
              <a:t>ручка;</a:t>
            </a:r>
          </a:p>
          <a:p>
            <a:r>
              <a:rPr lang="ru-RU" sz="2900" dirty="0" smtClean="0">
                <a:latin typeface="Times New Roman" panose="02020603050405020304" pitchFamily="18" charset="0"/>
                <a:cs typeface="Times New Roman" panose="02020603050405020304" pitchFamily="18" charset="0"/>
              </a:rPr>
              <a:t>документ, удостоверяющий личность;</a:t>
            </a:r>
          </a:p>
          <a:p>
            <a:r>
              <a:rPr lang="ru-RU" sz="2900" dirty="0" smtClean="0">
                <a:latin typeface="Times New Roman" panose="02020603050405020304" pitchFamily="18" charset="0"/>
                <a:cs typeface="Times New Roman" panose="02020603050405020304" pitchFamily="18" charset="0"/>
              </a:rPr>
              <a:t>лекарства и питание (при необходимости);</a:t>
            </a:r>
          </a:p>
          <a:p>
            <a:r>
              <a:rPr lang="ru-RU" sz="2900" dirty="0" smtClean="0">
                <a:latin typeface="Times New Roman" panose="02020603050405020304" pitchFamily="18" charset="0"/>
                <a:cs typeface="Times New Roman" panose="02020603050405020304" pitchFamily="18" charset="0"/>
              </a:rPr>
              <a:t>специальные технические средства (для лиц, указанных в пункте 53 </a:t>
            </a:r>
            <a:r>
              <a:rPr lang="ru-RU" sz="2900" dirty="0" smtClean="0">
                <a:latin typeface="Times New Roman" panose="02020603050405020304" pitchFamily="18" charset="0"/>
                <a:cs typeface="Times New Roman" panose="02020603050405020304" pitchFamily="18" charset="0"/>
                <a:hlinkClick r:id="rId2"/>
              </a:rPr>
              <a:t>Порядка</a:t>
            </a:r>
            <a:r>
              <a:rPr lang="ru-RU" sz="2900" dirty="0" smtClean="0">
                <a:latin typeface="Times New Roman" panose="02020603050405020304" pitchFamily="18" charset="0"/>
                <a:cs typeface="Times New Roman" panose="02020603050405020304" pitchFamily="18" charset="0"/>
              </a:rPr>
              <a:t>)</a:t>
            </a:r>
          </a:p>
          <a:p>
            <a:r>
              <a:rPr lang="ru-RU" sz="2900" dirty="0" smtClean="0">
                <a:latin typeface="Times New Roman" panose="02020603050405020304" pitchFamily="18" charset="0"/>
                <a:cs typeface="Times New Roman" panose="02020603050405020304" pitchFamily="18" charset="0"/>
              </a:rPr>
              <a:t>черновик</a:t>
            </a:r>
          </a:p>
          <a:p>
            <a:pPr marL="0" indent="0">
              <a:buNone/>
            </a:pPr>
            <a:r>
              <a:rPr lang="ru-RU" sz="2900" dirty="0" smtClean="0">
                <a:latin typeface="Times New Roman" panose="02020603050405020304" pitchFamily="18" charset="0"/>
                <a:cs typeface="Times New Roman" panose="02020603050405020304" pitchFamily="18" charset="0"/>
              </a:rPr>
              <a:t>Обращаем ваше внимание, что согласно п.45 Порядка проведения ГИА, во время экзамена на рабочем столе участника экзамена при необходимости могут находиться лекарства. Необходимость наличия лекарственных препаратов или лечебного питания подтверждается справкой лечащего врача и </a:t>
            </a:r>
            <a:r>
              <a:rPr lang="ru-RU" sz="2900" b="1" dirty="0" smtClean="0">
                <a:latin typeface="Times New Roman" panose="02020603050405020304" pitchFamily="18" charset="0"/>
                <a:cs typeface="Times New Roman" panose="02020603050405020304" pitchFamily="18" charset="0"/>
              </a:rPr>
              <a:t>не требует заключения ЦПМПК.</a:t>
            </a:r>
            <a:endParaRPr lang="ru-RU" sz="2900" dirty="0" smtClean="0">
              <a:latin typeface="Times New Roman" panose="02020603050405020304" pitchFamily="18" charset="0"/>
              <a:cs typeface="Times New Roman" panose="02020603050405020304" pitchFamily="18" charset="0"/>
            </a:endParaRPr>
          </a:p>
          <a:p>
            <a:pPr marL="0" indent="0">
              <a:buNone/>
            </a:pPr>
            <a:r>
              <a:rPr lang="ru-RU" sz="2900" dirty="0" smtClean="0">
                <a:latin typeface="Times New Roman" panose="02020603050405020304" pitchFamily="18" charset="0"/>
                <a:cs typeface="Times New Roman" panose="02020603050405020304" pitchFamily="18" charset="0"/>
              </a:rPr>
              <a:t>Перечень </a:t>
            </a:r>
            <a:r>
              <a:rPr lang="ru-RU" sz="2900" dirty="0" smtClean="0">
                <a:effectLst/>
                <a:latin typeface="Times New Roman" panose="02020603050405020304" pitchFamily="18" charset="0"/>
                <a:cs typeface="Times New Roman" panose="02020603050405020304" pitchFamily="18" charset="0"/>
              </a:rPr>
              <a:t>разрешенных средств обучения и воспитания</a:t>
            </a:r>
            <a:r>
              <a:rPr lang="ru-RU" sz="2900" dirty="0" smtClean="0">
                <a:latin typeface="Times New Roman" panose="02020603050405020304" pitchFamily="18" charset="0"/>
                <a:cs typeface="Times New Roman" panose="02020603050405020304" pitchFamily="18" charset="0"/>
              </a:rPr>
              <a:t>, которыми разрешается пользоваться во время экзаменов по каждому предмету ЕГЭ, ежегодно утверждается приказом </a:t>
            </a:r>
            <a:r>
              <a:rPr lang="ru-RU" sz="2900" dirty="0" smtClean="0">
                <a:latin typeface="Times New Roman" panose="02020603050405020304" pitchFamily="18" charset="0"/>
                <a:cs typeface="Times New Roman" panose="02020603050405020304" pitchFamily="18" charset="0"/>
                <a:hlinkClick r:id="rId3"/>
              </a:rPr>
              <a:t>Министерства образования и науки Российской Федерации</a:t>
            </a:r>
            <a:r>
              <a:rPr lang="ru-RU" sz="2900" dirty="0" smtClean="0">
                <a:latin typeface="Times New Roman" panose="02020603050405020304" pitchFamily="18" charset="0"/>
                <a:cs typeface="Times New Roman" panose="02020603050405020304" pitchFamily="18" charset="0"/>
              </a:rPr>
              <a:t>.</a:t>
            </a:r>
          </a:p>
          <a:p>
            <a:r>
              <a:rPr lang="ru-RU" sz="2900" dirty="0" smtClean="0">
                <a:latin typeface="Times New Roman" panose="02020603050405020304" pitchFamily="18" charset="0"/>
                <a:cs typeface="Times New Roman" panose="02020603050405020304" pitchFamily="18" charset="0"/>
              </a:rPr>
              <a:t>Кроме того, в комплекты КИМ по некоторым предметам включены справочные материалы.</a:t>
            </a:r>
          </a:p>
          <a:p>
            <a:endParaRPr lang="ru-RU" dirty="0"/>
          </a:p>
        </p:txBody>
      </p:sp>
    </p:spTree>
    <p:extLst>
      <p:ext uri="{BB962C8B-B14F-4D97-AF65-F5344CB8AC3E}">
        <p14:creationId xmlns:p14="http://schemas.microsoft.com/office/powerpoint/2010/main" val="609143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69386"/>
            <a:ext cx="10515600" cy="915035"/>
          </a:xfrm>
        </p:spPr>
        <p:txBody>
          <a:bodyPr>
            <a:noAutofit/>
          </a:bodyPr>
          <a:lstStyle/>
          <a:p>
            <a:pPr algn="ctr"/>
            <a:r>
              <a:rPr lang="ru-RU" sz="5400" b="1" dirty="0" smtClean="0">
                <a:solidFill>
                  <a:srgbClr val="FF0000"/>
                </a:solidFill>
                <a:latin typeface="Times New Roman" panose="02020603050405020304" pitchFamily="18" charset="0"/>
                <a:cs typeface="Times New Roman" panose="02020603050405020304" pitchFamily="18" charset="0"/>
              </a:rPr>
              <a:t>Внимание!</a:t>
            </a:r>
            <a:br>
              <a:rPr lang="ru-RU" sz="5400" b="1" dirty="0" smtClean="0">
                <a:solidFill>
                  <a:srgbClr val="FF0000"/>
                </a:solidFill>
                <a:latin typeface="Times New Roman" panose="02020603050405020304" pitchFamily="18" charset="0"/>
                <a:cs typeface="Times New Roman" panose="02020603050405020304" pitchFamily="18" charset="0"/>
              </a:rPr>
            </a:br>
            <a:endParaRPr lang="ru-RU" sz="54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lnSpcReduction="20000"/>
          </a:bodyPr>
          <a:lstStyle/>
          <a:p>
            <a:pPr marL="0" indent="0">
              <a:buNone/>
            </a:pPr>
            <a:r>
              <a:rPr lang="ru-RU" sz="3500" dirty="0" smtClean="0">
                <a:latin typeface="Times New Roman" panose="02020603050405020304" pitchFamily="18" charset="0"/>
                <a:cs typeface="Times New Roman" panose="02020603050405020304" pitchFamily="18" charset="0"/>
              </a:rPr>
              <a:t>В день проведения экзамена обучающимся, выпускникам прошлых лет в ППЭ запрещается иметь при себе:</a:t>
            </a:r>
          </a:p>
          <a:p>
            <a:r>
              <a:rPr lang="ru-RU" sz="3500" dirty="0" smtClean="0">
                <a:latin typeface="Times New Roman" panose="02020603050405020304" pitchFamily="18" charset="0"/>
                <a:cs typeface="Times New Roman" panose="02020603050405020304" pitchFamily="18" charset="0"/>
              </a:rPr>
              <a:t>средства связи</a:t>
            </a:r>
          </a:p>
          <a:p>
            <a:r>
              <a:rPr lang="ru-RU" sz="3500" dirty="0" smtClean="0">
                <a:latin typeface="Times New Roman" panose="02020603050405020304" pitchFamily="18" charset="0"/>
                <a:cs typeface="Times New Roman" panose="02020603050405020304" pitchFamily="18" charset="0"/>
              </a:rPr>
              <a:t>электронно-вычислительную технику</a:t>
            </a:r>
          </a:p>
          <a:p>
            <a:r>
              <a:rPr lang="ru-RU" sz="3500" dirty="0" smtClean="0">
                <a:latin typeface="Times New Roman" panose="02020603050405020304" pitchFamily="18" charset="0"/>
                <a:cs typeface="Times New Roman" panose="02020603050405020304" pitchFamily="18" charset="0"/>
              </a:rPr>
              <a:t>фото, аудио и видеоаппаратуру</a:t>
            </a:r>
          </a:p>
          <a:p>
            <a:r>
              <a:rPr lang="ru-RU" sz="3500" dirty="0" smtClean="0">
                <a:latin typeface="Times New Roman" panose="02020603050405020304" pitchFamily="18" charset="0"/>
                <a:cs typeface="Times New Roman" panose="02020603050405020304" pitchFamily="18" charset="0"/>
              </a:rPr>
              <a:t>справочные материалы</a:t>
            </a:r>
          </a:p>
          <a:p>
            <a:r>
              <a:rPr lang="ru-RU" sz="3500" dirty="0" smtClean="0">
                <a:latin typeface="Times New Roman" panose="02020603050405020304" pitchFamily="18" charset="0"/>
                <a:cs typeface="Times New Roman" panose="02020603050405020304" pitchFamily="18" charset="0"/>
              </a:rPr>
              <a:t>письменные заметки и иные средства хранения и передачи информации</a:t>
            </a:r>
          </a:p>
          <a:p>
            <a:pPr marL="0" indent="0">
              <a:buNone/>
            </a:pPr>
            <a:r>
              <a:rPr lang="ru-RU" sz="3500" dirty="0" smtClean="0">
                <a:latin typeface="Times New Roman" panose="02020603050405020304" pitchFamily="18" charset="0"/>
                <a:cs typeface="Times New Roman" panose="02020603050405020304" pitchFamily="18" charset="0"/>
              </a:rPr>
              <a:t>Лица, допустившие нарушение установленного порядка проведения ГИА, удаляются с экзамена. </a:t>
            </a:r>
          </a:p>
          <a:p>
            <a:endParaRPr lang="ru-RU" dirty="0"/>
          </a:p>
        </p:txBody>
      </p:sp>
    </p:spTree>
    <p:extLst>
      <p:ext uri="{BB962C8B-B14F-4D97-AF65-F5344CB8AC3E}">
        <p14:creationId xmlns:p14="http://schemas.microsoft.com/office/powerpoint/2010/main" val="1063514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9388" y="227831"/>
            <a:ext cx="11280809" cy="6519478"/>
          </a:xfrm>
        </p:spPr>
        <p:txBody>
          <a:bodyPr>
            <a:normAutofit/>
          </a:bodyPr>
          <a:lstStyle/>
          <a:p>
            <a:pPr marL="0" indent="0">
              <a:buNone/>
            </a:pPr>
            <a:r>
              <a:rPr lang="ru-RU" b="1" dirty="0" smtClean="0">
                <a:latin typeface="Times New Roman" panose="02020603050405020304" pitchFamily="18" charset="0"/>
                <a:cs typeface="Times New Roman" panose="02020603050405020304" pitchFamily="18" charset="0"/>
              </a:rPr>
              <a:t>ЕГЭ по математике:</a:t>
            </a:r>
          </a:p>
          <a:p>
            <a:r>
              <a:rPr lang="ru-RU" dirty="0" smtClean="0">
                <a:latin typeface="Times New Roman" panose="02020603050405020304" pitchFamily="18" charset="0"/>
                <a:cs typeface="Times New Roman" panose="02020603050405020304" pitchFamily="18" charset="0"/>
              </a:rPr>
              <a:t>Разрешается пользоваться линейкой, не содержащей справочной информации.</a:t>
            </a:r>
          </a:p>
          <a:p>
            <a:r>
              <a:rPr lang="ru-RU" dirty="0" smtClean="0">
                <a:latin typeface="Times New Roman" panose="02020603050405020304" pitchFamily="18" charset="0"/>
                <a:cs typeface="Times New Roman" panose="02020603050405020304" pitchFamily="18" charset="0"/>
              </a:rPr>
              <a:t>Справочные материалы, которые можно использовать во время экзамена, выдаются каждому участнику ЕГЭ вместе с текстом его экзаменационной работы.</a:t>
            </a:r>
          </a:p>
          <a:p>
            <a:pPr marL="0" indent="0">
              <a:buNone/>
            </a:pPr>
            <a:r>
              <a:rPr lang="ru-RU" b="1" dirty="0" smtClean="0">
                <a:latin typeface="Times New Roman" panose="02020603050405020304" pitchFamily="18" charset="0"/>
                <a:cs typeface="Times New Roman" panose="02020603050405020304" pitchFamily="18" charset="0"/>
              </a:rPr>
              <a:t>ЕГЭ по физике:</a:t>
            </a:r>
          </a:p>
          <a:p>
            <a:r>
              <a:rPr lang="ru-RU" dirty="0" smtClean="0">
                <a:latin typeface="Times New Roman" panose="02020603050405020304" pitchFamily="18" charset="0"/>
                <a:cs typeface="Times New Roman" panose="02020603050405020304" pitchFamily="18" charset="0"/>
              </a:rPr>
              <a:t>Разрешено использование непрограммируемого калькулятора и линейки для построения графиков, оптических и электрических схем.</a:t>
            </a:r>
          </a:p>
          <a:p>
            <a:r>
              <a:rPr lang="ru-RU" dirty="0" smtClean="0">
                <a:latin typeface="Times New Roman" panose="02020603050405020304" pitchFamily="18" charset="0"/>
                <a:cs typeface="Times New Roman" panose="02020603050405020304" pitchFamily="18" charset="0"/>
              </a:rPr>
              <a:t>Кроме того, каждый КИМ содержит справочные данные, которые могут понадобиться при выполнении работы.</a:t>
            </a:r>
          </a:p>
          <a:p>
            <a:pPr marL="0" indent="0">
              <a:buNone/>
            </a:pPr>
            <a:r>
              <a:rPr lang="ru-RU" b="1" dirty="0" smtClean="0">
                <a:latin typeface="Times New Roman" panose="02020603050405020304" pitchFamily="18" charset="0"/>
                <a:cs typeface="Times New Roman" panose="02020603050405020304" pitchFamily="18" charset="0"/>
              </a:rPr>
              <a:t>ЕГЭ по химии:</a:t>
            </a:r>
          </a:p>
          <a:p>
            <a:pPr marL="0" indent="0">
              <a:buNone/>
            </a:pPr>
            <a:r>
              <a:rPr lang="ru-RU" dirty="0" smtClean="0">
                <a:latin typeface="Times New Roman" panose="02020603050405020304" pitchFamily="18" charset="0"/>
                <a:cs typeface="Times New Roman" panose="02020603050405020304" pitchFamily="18" charset="0"/>
              </a:rPr>
              <a:t>Разрешено использование непрограммируемого калькулятора.</a:t>
            </a:r>
          </a:p>
          <a:p>
            <a:pPr marL="0" indent="0">
              <a:buNone/>
            </a:pPr>
            <a:endParaRPr lang="ru-RU" dirty="0" smtClean="0"/>
          </a:p>
          <a:p>
            <a:pPr marL="0" indent="0">
              <a:buNone/>
            </a:pPr>
            <a:endParaRPr lang="ru-RU" dirty="0" smtClean="0"/>
          </a:p>
          <a:p>
            <a:endParaRPr lang="ru-RU" dirty="0" smtClean="0"/>
          </a:p>
          <a:p>
            <a:pPr marL="0" indent="0">
              <a:buNone/>
            </a:pPr>
            <a:endParaRPr lang="ru-RU" dirty="0"/>
          </a:p>
        </p:txBody>
      </p:sp>
    </p:spTree>
    <p:extLst>
      <p:ext uri="{BB962C8B-B14F-4D97-AF65-F5344CB8AC3E}">
        <p14:creationId xmlns:p14="http://schemas.microsoft.com/office/powerpoint/2010/main" val="2848976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6823" y="365125"/>
            <a:ext cx="4632960" cy="6131469"/>
          </a:xfrm>
        </p:spPr>
        <p:txBody>
          <a:bodyPr>
            <a:normAutofit/>
          </a:bodyPr>
          <a:lstStyle/>
          <a:p>
            <a:r>
              <a:rPr lang="ru-RU" sz="6000" b="1" dirty="0" smtClean="0">
                <a:solidFill>
                  <a:schemeClr val="accent1">
                    <a:lumMod val="50000"/>
                  </a:schemeClr>
                </a:solidFill>
                <a:latin typeface="Times New Roman" panose="02020603050405020304" pitchFamily="18" charset="0"/>
                <a:cs typeface="Times New Roman" panose="02020603050405020304" pitchFamily="18" charset="0"/>
              </a:rPr>
              <a:t>Участник ЕГЭ имеет право подать апелляцию.</a:t>
            </a:r>
            <a:endParaRPr lang="ru-RU" sz="60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6686" y="130628"/>
            <a:ext cx="5974080" cy="6627223"/>
          </a:xfrm>
        </p:spPr>
      </p:pic>
    </p:spTree>
    <p:extLst>
      <p:ext uri="{BB962C8B-B14F-4D97-AF65-F5344CB8AC3E}">
        <p14:creationId xmlns:p14="http://schemas.microsoft.com/office/powerpoint/2010/main" val="660376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Times New Roman" panose="02020603050405020304" pitchFamily="18" charset="0"/>
                <a:cs typeface="Times New Roman" panose="02020603050405020304" pitchFamily="18" charset="0"/>
              </a:rPr>
              <a:t>Подача апелляции </a:t>
            </a:r>
            <a:r>
              <a:rPr lang="ru-RU" b="1" dirty="0" smtClean="0"/>
              <a:t/>
            </a:r>
            <a:br>
              <a:rPr lang="ru-RU" b="1" dirty="0" smtClean="0"/>
            </a:br>
            <a:endParaRPr lang="ru-RU" dirty="0"/>
          </a:p>
        </p:txBody>
      </p:sp>
      <p:sp>
        <p:nvSpPr>
          <p:cNvPr id="3" name="Объект 2"/>
          <p:cNvSpPr>
            <a:spLocks noGrp="1"/>
          </p:cNvSpPr>
          <p:nvPr>
            <p:ph idx="1"/>
          </p:nvPr>
        </p:nvSpPr>
        <p:spPr>
          <a:xfrm>
            <a:off x="452387" y="1010652"/>
            <a:ext cx="11463689" cy="5650029"/>
          </a:xfrm>
        </p:spPr>
        <p:txBody>
          <a:bodyPr>
            <a:normAutofit lnSpcReduction="10000"/>
          </a:bodyPr>
          <a:lstStyle/>
          <a:p>
            <a:pPr marL="0" indent="0">
              <a:buNone/>
            </a:pPr>
            <a:r>
              <a:rPr lang="ru-RU" sz="3000" dirty="0" smtClean="0">
                <a:latin typeface="Times New Roman" panose="02020603050405020304" pitchFamily="18" charset="0"/>
                <a:cs typeface="Times New Roman" panose="02020603050405020304" pitchFamily="18" charset="0"/>
              </a:rPr>
              <a:t>Для обеспечения права на объективное оценивание участникам государственной итоговой аттестации по образовательным программам среднего общего образования (ГИА-11) предоставляется право подать </a:t>
            </a:r>
            <a:r>
              <a:rPr lang="ru-RU" sz="3000" b="1" dirty="0" smtClean="0">
                <a:latin typeface="Times New Roman" panose="02020603050405020304" pitchFamily="18" charset="0"/>
                <a:cs typeface="Times New Roman" panose="02020603050405020304" pitchFamily="18" charset="0"/>
              </a:rPr>
              <a:t>в письменной форме апелляцию:</a:t>
            </a:r>
          </a:p>
          <a:p>
            <a:r>
              <a:rPr lang="ru-RU" sz="3000" dirty="0" smtClean="0">
                <a:latin typeface="Times New Roman" panose="02020603050405020304" pitchFamily="18" charset="0"/>
                <a:cs typeface="Times New Roman" panose="02020603050405020304" pitchFamily="18" charset="0"/>
              </a:rPr>
              <a:t>о нарушении установленного порядка проведения ГИА-11;</a:t>
            </a:r>
          </a:p>
          <a:p>
            <a:r>
              <a:rPr lang="ru-RU" sz="3000" dirty="0" smtClean="0">
                <a:latin typeface="Times New Roman" panose="02020603050405020304" pitchFamily="18" charset="0"/>
                <a:cs typeface="Times New Roman" panose="02020603050405020304" pitchFamily="18" charset="0"/>
              </a:rPr>
              <a:t>о несогласии с выставленными баллами.</a:t>
            </a:r>
          </a:p>
          <a:p>
            <a:pPr marL="0" indent="0">
              <a:buNone/>
            </a:pPr>
            <a:r>
              <a:rPr lang="ru-RU" sz="3000" b="1" dirty="0" smtClean="0">
                <a:latin typeface="Times New Roman" panose="02020603050405020304" pitchFamily="18" charset="0"/>
                <a:cs typeface="Times New Roman" panose="02020603050405020304" pitchFamily="18" charset="0"/>
              </a:rPr>
              <a:t>Не рассматриваются апелляции:</a:t>
            </a:r>
          </a:p>
          <a:p>
            <a:r>
              <a:rPr lang="ru-RU" sz="3000" dirty="0" smtClean="0">
                <a:latin typeface="Times New Roman" panose="02020603050405020304" pitchFamily="18" charset="0"/>
                <a:cs typeface="Times New Roman" panose="02020603050405020304" pitchFamily="18" charset="0"/>
              </a:rPr>
              <a:t>по вопросам содержания и структуры заданий по учебным предметам;</a:t>
            </a:r>
          </a:p>
          <a:p>
            <a:r>
              <a:rPr lang="ru-RU" sz="3000" dirty="0" smtClean="0">
                <a:latin typeface="Times New Roman" panose="02020603050405020304" pitchFamily="18" charset="0"/>
                <a:cs typeface="Times New Roman" panose="02020603050405020304" pitchFamily="18" charset="0"/>
              </a:rPr>
              <a:t>по вопросам, связанным с нарушением участником ГИА-11 установленного порядка проведения ГИА-11;</a:t>
            </a:r>
          </a:p>
          <a:p>
            <a:r>
              <a:rPr lang="ru-RU" sz="3000" dirty="0" smtClean="0">
                <a:latin typeface="Times New Roman" panose="02020603050405020304" pitchFamily="18" charset="0"/>
                <a:cs typeface="Times New Roman" panose="02020603050405020304" pitchFamily="18" charset="0"/>
              </a:rPr>
              <a:t>по вопросам, связанным с неправильным оформлением участником ГИА-11 экзаменационной работы.</a:t>
            </a:r>
          </a:p>
          <a:p>
            <a:pPr marL="0" indent="0">
              <a:buNone/>
            </a:pPr>
            <a:endParaRPr lang="ru-RU" dirty="0"/>
          </a:p>
        </p:txBody>
      </p:sp>
    </p:spTree>
    <p:extLst>
      <p:ext uri="{BB962C8B-B14F-4D97-AF65-F5344CB8AC3E}">
        <p14:creationId xmlns:p14="http://schemas.microsoft.com/office/powerpoint/2010/main" val="3607631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38200" y="150946"/>
            <a:ext cx="10515600" cy="898208"/>
          </a:xfrm>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Подача апелляции </a:t>
            </a:r>
            <a:r>
              <a:rPr lang="ru-RU" b="1" dirty="0" smtClean="0"/>
              <a:t/>
            </a:r>
            <a:br>
              <a:rPr lang="ru-RU" b="1" dirty="0" smtClean="0"/>
            </a:br>
            <a:endParaRPr lang="ru-RU" dirty="0"/>
          </a:p>
        </p:txBody>
      </p:sp>
      <p:sp>
        <p:nvSpPr>
          <p:cNvPr id="5" name="Объект 4"/>
          <p:cNvSpPr>
            <a:spLocks noGrp="1"/>
          </p:cNvSpPr>
          <p:nvPr>
            <p:ph idx="1"/>
          </p:nvPr>
        </p:nvSpPr>
        <p:spPr>
          <a:xfrm>
            <a:off x="606392" y="1049154"/>
            <a:ext cx="11223056" cy="5650029"/>
          </a:xfrm>
        </p:spPr>
        <p:txBody>
          <a:bodyPr>
            <a:normAutofit fontScale="92500" lnSpcReduction="10000"/>
          </a:bodyPr>
          <a:lstStyle/>
          <a:p>
            <a:pPr marL="0" indent="457200" algn="just">
              <a:buNone/>
            </a:pPr>
            <a:r>
              <a:rPr lang="ru-RU" dirty="0" smtClean="0">
                <a:latin typeface="Times New Roman" panose="02020603050405020304" pitchFamily="18" charset="0"/>
                <a:cs typeface="Times New Roman" panose="02020603050405020304" pitchFamily="18" charset="0"/>
              </a:rPr>
              <a:t>Для рассмотрения апелляций создается конфликтная комиссия, </a:t>
            </a:r>
          </a:p>
          <a:p>
            <a:pPr marL="0" indent="457200" algn="just">
              <a:buNone/>
            </a:pPr>
            <a:r>
              <a:rPr lang="ru-RU" dirty="0" smtClean="0">
                <a:latin typeface="Times New Roman" panose="02020603050405020304" pitchFamily="18" charset="0"/>
                <a:cs typeface="Times New Roman" panose="02020603050405020304" pitchFamily="18" charset="0"/>
              </a:rPr>
              <a:t>которая обеспечивают объективность оценивания экзаменационных работ и разрешение спорных вопросов, возникающих при проведении ГИА-11.</a:t>
            </a:r>
          </a:p>
          <a:p>
            <a:pPr marL="0" indent="457200" algn="just">
              <a:buNone/>
            </a:pPr>
            <a:r>
              <a:rPr lang="ru-RU" dirty="0" smtClean="0">
                <a:effectLst/>
                <a:latin typeface="Times New Roman" panose="02020603050405020304" pitchFamily="18" charset="0"/>
                <a:cs typeface="Times New Roman" panose="02020603050405020304" pitchFamily="18" charset="0"/>
              </a:rPr>
              <a:t>При рассмотрении апелляции вместо участника ГИА-11 или вместе с ним </a:t>
            </a:r>
            <a:r>
              <a:rPr lang="ru-RU" b="1" dirty="0" smtClean="0">
                <a:effectLst/>
                <a:latin typeface="Times New Roman" panose="02020603050405020304" pitchFamily="18" charset="0"/>
                <a:cs typeface="Times New Roman" panose="02020603050405020304" pitchFamily="18" charset="0"/>
              </a:rPr>
              <a:t>могут присутствовать его родители (законные представители)</a:t>
            </a:r>
            <a:r>
              <a:rPr lang="ru-RU" dirty="0" smtClean="0">
                <a:effectLst/>
                <a:latin typeface="Times New Roman" panose="02020603050405020304" pitchFamily="18" charset="0"/>
                <a:cs typeface="Times New Roman" panose="02020603050405020304" pitchFamily="18" charset="0"/>
              </a:rPr>
              <a:t>, которые должны иметь при себе документы, удостоверяющие личность.</a:t>
            </a:r>
          </a:p>
          <a:p>
            <a:pPr marL="0" indent="457200" algn="just">
              <a:buNone/>
            </a:pPr>
            <a:r>
              <a:rPr lang="ru-RU" dirty="0" smtClean="0">
                <a:effectLst/>
                <a:latin typeface="Times New Roman" panose="02020603050405020304" pitchFamily="18" charset="0"/>
                <a:cs typeface="Times New Roman" panose="02020603050405020304" pitchFamily="18" charset="0"/>
              </a:rPr>
              <a:t>Законные представители (опе­куны, усы­нови­тели, по­печи­тели, а так­же ли­ца, осу­щест­вля­ющие пат­ро­наж со­вер­шенно­лет­не­го де­ес­по­соб­но­го ли­ца, ко­торый по сос­то­янию здо­ровья не мо­жет осу­щест­влять свои пра­ва) должны иметь при себе также другие документы, подтверждающие их полномочия.</a:t>
            </a:r>
          </a:p>
          <a:p>
            <a:pPr marL="0" indent="457200" algn="just">
              <a:buNone/>
            </a:pPr>
            <a:r>
              <a:rPr lang="ru-RU" dirty="0" smtClean="0">
                <a:effectLst/>
                <a:latin typeface="Times New Roman" panose="02020603050405020304" pitchFamily="18" charset="0"/>
                <a:cs typeface="Times New Roman" panose="02020603050405020304" pitchFamily="18" charset="0"/>
              </a:rPr>
              <a:t>По желанию участника ЕГЭ его апелляция </a:t>
            </a:r>
            <a:r>
              <a:rPr lang="ru-RU" b="1" dirty="0" smtClean="0">
                <a:effectLst/>
                <a:latin typeface="Times New Roman" panose="02020603050405020304" pitchFamily="18" charset="0"/>
                <a:cs typeface="Times New Roman" panose="02020603050405020304" pitchFamily="18" charset="0"/>
              </a:rPr>
              <a:t>может быть рассмотрена без его присутствия.</a:t>
            </a:r>
          </a:p>
          <a:p>
            <a:pPr marL="0" indent="457200" algn="just">
              <a:buNone/>
            </a:pPr>
            <a:r>
              <a:rPr lang="ru-RU" dirty="0" smtClean="0">
                <a:effectLst/>
                <a:latin typeface="Times New Roman" panose="02020603050405020304" pitchFamily="18" charset="0"/>
                <a:cs typeface="Times New Roman" panose="02020603050405020304" pitchFamily="18" charset="0"/>
              </a:rPr>
              <a:t>При рассмотрении апелляции также могут присутствовать общественные наблюдатели.</a:t>
            </a:r>
          </a:p>
          <a:p>
            <a:pPr marL="0" indent="0" algn="just">
              <a:buNone/>
            </a:pPr>
            <a:endParaRPr lang="ru-RU" dirty="0"/>
          </a:p>
        </p:txBody>
      </p:sp>
    </p:spTree>
    <p:extLst>
      <p:ext uri="{BB962C8B-B14F-4D97-AF65-F5344CB8AC3E}">
        <p14:creationId xmlns:p14="http://schemas.microsoft.com/office/powerpoint/2010/main" val="2048701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0475"/>
            <a:ext cx="10515600" cy="1325563"/>
          </a:xfrm>
        </p:spPr>
        <p:txBody>
          <a:bodyPr/>
          <a:lstStyle/>
          <a:p>
            <a:pPr algn="ctr"/>
            <a:r>
              <a:rPr lang="ru-RU" b="1" dirty="0" smtClean="0">
                <a:latin typeface="Times New Roman" panose="02020603050405020304" pitchFamily="18" charset="0"/>
                <a:cs typeface="Times New Roman" panose="02020603050405020304" pitchFamily="18" charset="0"/>
              </a:rPr>
              <a:t>Правила подачи апелляции:</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145406"/>
            <a:ext cx="10981623" cy="5471962"/>
          </a:xfrm>
        </p:spPr>
        <p:txBody>
          <a:bodyPr>
            <a:normAutofit fontScale="85000" lnSpcReduction="10000"/>
          </a:bodyPr>
          <a:lstStyle/>
          <a:p>
            <a:pPr marL="0" indent="0" algn="ctr">
              <a:buNone/>
            </a:pPr>
            <a:r>
              <a:rPr lang="ru-RU" sz="3200" b="1" dirty="0" smtClean="0">
                <a:latin typeface="Times New Roman" panose="02020603050405020304" pitchFamily="18" charset="0"/>
                <a:cs typeface="Times New Roman" panose="02020603050405020304" pitchFamily="18" charset="0"/>
              </a:rPr>
              <a:t>Апелляция о нарушении установленного порядка проведения ГИА – 11:</a:t>
            </a:r>
          </a:p>
          <a:p>
            <a:pPr marL="0" indent="0">
              <a:buNone/>
            </a:pPr>
            <a:r>
              <a:rPr lang="ru-RU" sz="3200" dirty="0" smtClean="0">
                <a:effectLst/>
                <a:latin typeface="Times New Roman" panose="02020603050405020304" pitchFamily="18" charset="0"/>
                <a:cs typeface="Times New Roman" panose="02020603050405020304" pitchFamily="18" charset="0"/>
              </a:rPr>
              <a:t>Апелляция о нарушении установленного порядка проведения ГИА-11 подается участником ГИА-11 в письменной форме в день проведения экзамена, не покидая пункта проведения экзамена (далее - ППЭ).</a:t>
            </a:r>
          </a:p>
          <a:p>
            <a:pPr marL="0" indent="0">
              <a:buNone/>
            </a:pPr>
            <a:r>
              <a:rPr lang="ru-RU" sz="3200" dirty="0" smtClean="0">
                <a:effectLst/>
                <a:latin typeface="Times New Roman" panose="02020603050405020304" pitchFamily="18" charset="0"/>
                <a:cs typeface="Times New Roman" panose="02020603050405020304" pitchFamily="18" charset="0"/>
              </a:rPr>
              <a:t>Для подачи апелляции необходимо:</a:t>
            </a:r>
          </a:p>
          <a:p>
            <a:r>
              <a:rPr lang="ru-RU" sz="3200" dirty="0" smtClean="0">
                <a:effectLst/>
                <a:latin typeface="Times New Roman" panose="02020603050405020304" pitchFamily="18" charset="0"/>
                <a:cs typeface="Times New Roman" panose="02020603050405020304" pitchFamily="18" charset="0"/>
              </a:rPr>
              <a:t>получить у члена государственной экзаменационной комиссии (ГЭК) в ППЭ или у ответственного организатора в аудитории ППЭ два экземпляра заявления и заполнить их;</a:t>
            </a:r>
          </a:p>
          <a:p>
            <a:r>
              <a:rPr lang="ru-RU" sz="3200" dirty="0" smtClean="0">
                <a:effectLst/>
                <a:latin typeface="Times New Roman" panose="02020603050405020304" pitchFamily="18" charset="0"/>
                <a:cs typeface="Times New Roman" panose="02020603050405020304" pitchFamily="18" charset="0"/>
              </a:rPr>
              <a:t>заполненные заявления передать члену ГЭК в ППЭ;</a:t>
            </a:r>
          </a:p>
          <a:p>
            <a:r>
              <a:rPr lang="ru-RU" sz="3200" dirty="0" smtClean="0">
                <a:effectLst/>
                <a:latin typeface="Times New Roman" panose="02020603050405020304" pitchFamily="18" charset="0"/>
                <a:cs typeface="Times New Roman" panose="02020603050405020304" pitchFamily="18" charset="0"/>
              </a:rPr>
              <a:t>получить у члена ГЭК один экземпляр апелляции, заверенный его подписью;</a:t>
            </a:r>
          </a:p>
          <a:p>
            <a:r>
              <a:rPr lang="ru-RU" sz="3200" dirty="0" smtClean="0">
                <a:effectLst/>
                <a:latin typeface="Times New Roman" panose="02020603050405020304" pitchFamily="18" charset="0"/>
                <a:cs typeface="Times New Roman" panose="02020603050405020304" pitchFamily="18" charset="0"/>
              </a:rPr>
              <a:t>получить у члена ГЭК информацию о дате, времени и месте рассмотрения апелляции.</a:t>
            </a:r>
          </a:p>
          <a:p>
            <a:pPr marL="0" indent="0" algn="ctr">
              <a:buNone/>
            </a:pP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9830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5320" y="651343"/>
            <a:ext cx="10515600" cy="4351338"/>
          </a:xfrm>
        </p:spPr>
        <p:txBody>
          <a:bodyPr>
            <a:noAutofit/>
          </a:bodyPr>
          <a:lstStyle/>
          <a:p>
            <a:pPr marL="0" indent="0" algn="ctr">
              <a:buNone/>
            </a:pPr>
            <a:r>
              <a:rPr lang="ru-RU" sz="3600" dirty="0" smtClean="0">
                <a:latin typeface="Times New Roman" panose="02020603050405020304" pitchFamily="18" charset="0"/>
                <a:cs typeface="Times New Roman" panose="02020603050405020304" pitchFamily="18" charset="0"/>
              </a:rPr>
              <a:t>ГИА-11 проводится по </a:t>
            </a:r>
          </a:p>
          <a:p>
            <a:pPr marL="0" indent="0" algn="ctr">
              <a:buNone/>
            </a:pPr>
            <a:r>
              <a:rPr lang="ru-RU" sz="3600" b="1" dirty="0" smtClean="0">
                <a:latin typeface="Times New Roman" panose="02020603050405020304" pitchFamily="18" charset="0"/>
                <a:cs typeface="Times New Roman" panose="02020603050405020304" pitchFamily="18" charset="0"/>
              </a:rPr>
              <a:t>русскому языку и математике</a:t>
            </a:r>
          </a:p>
          <a:p>
            <a:pPr marL="0" indent="0">
              <a:buNone/>
            </a:pPr>
            <a:endParaRPr lang="ru-RU" sz="3600" dirty="0" smtClean="0">
              <a:latin typeface="Times New Roman" panose="02020603050405020304" pitchFamily="18" charset="0"/>
              <a:cs typeface="Times New Roman" panose="02020603050405020304" pitchFamily="18" charset="0"/>
            </a:endParaRPr>
          </a:p>
          <a:p>
            <a:pPr marL="0" indent="0">
              <a:buNone/>
            </a:pPr>
            <a:r>
              <a:rPr lang="ru-RU" sz="3600" dirty="0" smtClean="0">
                <a:latin typeface="Times New Roman" panose="02020603050405020304" pitchFamily="18" charset="0"/>
                <a:cs typeface="Times New Roman" panose="02020603050405020304" pitchFamily="18" charset="0"/>
              </a:rPr>
              <a:t>ЕГЭ по математике проводится по двум уровням: </a:t>
            </a:r>
          </a:p>
          <a:p>
            <a:pPr marL="0" indent="0" algn="ctr">
              <a:buNone/>
            </a:pPr>
            <a:r>
              <a:rPr lang="ru-RU" sz="3600" b="1" dirty="0" smtClean="0">
                <a:latin typeface="Times New Roman" panose="02020603050405020304" pitchFamily="18" charset="0"/>
                <a:cs typeface="Times New Roman" panose="02020603050405020304" pitchFamily="18" charset="0"/>
              </a:rPr>
              <a:t>базовый и профильный</a:t>
            </a:r>
            <a:endParaRPr lang="ru-RU" sz="3600" dirty="0" smtClean="0">
              <a:latin typeface="Times New Roman" panose="02020603050405020304" pitchFamily="18" charset="0"/>
              <a:cs typeface="Times New Roman" panose="02020603050405020304" pitchFamily="18" charset="0"/>
            </a:endParaRPr>
          </a:p>
          <a:p>
            <a:pPr marL="0" indent="0" algn="just">
              <a:buNone/>
            </a:pPr>
            <a:r>
              <a:rPr lang="ru-RU" sz="3600" b="1" dirty="0" smtClean="0">
                <a:latin typeface="Times New Roman" panose="02020603050405020304" pitchFamily="18" charset="0"/>
                <a:cs typeface="Times New Roman" panose="02020603050405020304" pitchFamily="18" charset="0"/>
              </a:rPr>
              <a:t>Базового уровня </a:t>
            </a:r>
            <a:r>
              <a:rPr lang="ru-RU" sz="3600" dirty="0" smtClean="0">
                <a:latin typeface="Times New Roman" panose="02020603050405020304" pitchFamily="18" charset="0"/>
                <a:cs typeface="Times New Roman" panose="02020603050405020304" pitchFamily="18" charset="0"/>
              </a:rPr>
              <a:t>достаточно для получения аттестата, </a:t>
            </a:r>
          </a:p>
          <a:p>
            <a:pPr marL="0" indent="0" algn="just">
              <a:buNone/>
            </a:pPr>
            <a:r>
              <a:rPr lang="ru-RU" sz="3600" b="1" dirty="0" smtClean="0">
                <a:latin typeface="Times New Roman" panose="02020603050405020304" pitchFamily="18" charset="0"/>
                <a:cs typeface="Times New Roman" panose="02020603050405020304" pitchFamily="18" charset="0"/>
              </a:rPr>
              <a:t>профильный уровень </a:t>
            </a:r>
            <a:r>
              <a:rPr lang="ru-RU" sz="3600" dirty="0" smtClean="0">
                <a:latin typeface="Times New Roman" panose="02020603050405020304" pitchFamily="18" charset="0"/>
                <a:cs typeface="Times New Roman" panose="02020603050405020304" pitchFamily="18" charset="0"/>
              </a:rPr>
              <a:t>признается в качестве вступительного экзамена в ВУЗ, а также дает право на получение аттестата.</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08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73133"/>
            <a:ext cx="10515600" cy="866909"/>
          </a:xfrm>
        </p:spPr>
        <p:txBody>
          <a:bodyPr>
            <a:noAutofit/>
          </a:bodyPr>
          <a:lstStyle/>
          <a:p>
            <a:pPr algn="ctr"/>
            <a:r>
              <a:rPr lang="ru-RU" sz="6000" b="1" dirty="0" smtClean="0">
                <a:solidFill>
                  <a:srgbClr val="FF0000"/>
                </a:solidFill>
                <a:latin typeface="Times New Roman" panose="02020603050405020304" pitchFamily="18" charset="0"/>
                <a:cs typeface="Times New Roman" panose="02020603050405020304" pitchFamily="18" charset="0"/>
              </a:rPr>
              <a:t>Внимание!</a:t>
            </a:r>
            <a:br>
              <a:rPr lang="ru-RU" sz="6000" b="1" dirty="0" smtClean="0">
                <a:solidFill>
                  <a:srgbClr val="FF0000"/>
                </a:solidFill>
                <a:latin typeface="Times New Roman" panose="02020603050405020304" pitchFamily="18" charset="0"/>
                <a:cs typeface="Times New Roman" panose="02020603050405020304" pitchFamily="18" charset="0"/>
              </a:rPr>
            </a:br>
            <a:endParaRPr lang="ru-RU" sz="60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825625"/>
            <a:ext cx="10923872" cy="4748430"/>
          </a:xfrm>
        </p:spPr>
        <p:txBody>
          <a:bodyPr/>
          <a:lstStyle/>
          <a:p>
            <a:pPr marL="0" indent="457200" algn="just">
              <a:lnSpc>
                <a:spcPct val="100000"/>
              </a:lnSpc>
              <a:buNone/>
            </a:pPr>
            <a:r>
              <a:rPr lang="ru-RU" dirty="0" smtClean="0">
                <a:latin typeface="Times New Roman" panose="02020603050405020304" pitchFamily="18" charset="0"/>
                <a:cs typeface="Times New Roman" panose="02020603050405020304" pitchFamily="18" charset="0"/>
              </a:rPr>
              <a:t>Для проверки сведений, изложенных в апелляции, </a:t>
            </a:r>
          </a:p>
          <a:p>
            <a:pPr marL="0" indent="457200" algn="just">
              <a:lnSpc>
                <a:spcPct val="100000"/>
              </a:lnSpc>
              <a:buNone/>
            </a:pPr>
            <a:r>
              <a:rPr lang="ru-RU" dirty="0" smtClean="0">
                <a:latin typeface="Times New Roman" panose="02020603050405020304" pitchFamily="18" charset="0"/>
                <a:cs typeface="Times New Roman" panose="02020603050405020304" pitchFamily="18" charset="0"/>
              </a:rPr>
              <a:t>конфликтная комиссия вправе запросить в Региональном центре обработки информации (РЦОИ) видеозапись проведения ГИА-11 в аудитории, в которой сдавал экзамен участник ГИА-11, подавший апелляцию о нарушении установленного порядка проведения ГИА-11.</a:t>
            </a:r>
          </a:p>
          <a:p>
            <a:pPr marL="0" indent="0">
              <a:buNone/>
            </a:pPr>
            <a:endParaRPr lang="ru-RU" dirty="0"/>
          </a:p>
        </p:txBody>
      </p:sp>
    </p:spTree>
    <p:extLst>
      <p:ext uri="{BB962C8B-B14F-4D97-AF65-F5344CB8AC3E}">
        <p14:creationId xmlns:p14="http://schemas.microsoft.com/office/powerpoint/2010/main" val="219267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434164"/>
            <a:ext cx="11260756" cy="4742799"/>
          </a:xfrm>
        </p:spPr>
        <p:txBody>
          <a:bodyPr>
            <a:normAutofit fontScale="92500" lnSpcReduction="20000"/>
          </a:bodyPr>
          <a:lstStyle/>
          <a:p>
            <a:pPr marL="0" indent="457200" algn="just">
              <a:buNone/>
            </a:pPr>
            <a:r>
              <a:rPr lang="ru-RU" sz="3000" dirty="0" smtClean="0">
                <a:latin typeface="Times New Roman" panose="02020603050405020304" pitchFamily="18" charset="0"/>
                <a:cs typeface="Times New Roman" panose="02020603050405020304" pitchFamily="18" charset="0"/>
              </a:rPr>
              <a:t>Рассмотрение апелляции о нарушении процедуры проведения ГИА-11 конфликтной комиссией осуществляется в </a:t>
            </a:r>
            <a:r>
              <a:rPr lang="ru-RU" sz="3000" b="1" dirty="0" smtClean="0">
                <a:latin typeface="Times New Roman" panose="02020603050405020304" pitchFamily="18" charset="0"/>
                <a:cs typeface="Times New Roman" panose="02020603050405020304" pitchFamily="18" charset="0"/>
              </a:rPr>
              <a:t>течение двух рабочих дней </a:t>
            </a:r>
            <a:r>
              <a:rPr lang="ru-RU" sz="3000" dirty="0" smtClean="0">
                <a:latin typeface="Times New Roman" panose="02020603050405020304" pitchFamily="18" charset="0"/>
                <a:cs typeface="Times New Roman" panose="02020603050405020304" pitchFamily="18" charset="0"/>
              </a:rPr>
              <a:t>(включая субботу) с момента ее поступления в конфликтную комиссию. По результатам рассмотрения апелляции конфликтная комиссия принимает решение:</a:t>
            </a:r>
          </a:p>
          <a:p>
            <a:pPr indent="457200" algn="just"/>
            <a:r>
              <a:rPr lang="ru-RU" sz="3000" dirty="0" smtClean="0">
                <a:latin typeface="Times New Roman" panose="02020603050405020304" pitchFamily="18" charset="0"/>
                <a:cs typeface="Times New Roman" panose="02020603050405020304" pitchFamily="18" charset="0"/>
              </a:rPr>
              <a:t>об отклонении апелляции;</a:t>
            </a:r>
          </a:p>
          <a:p>
            <a:pPr indent="457200" algn="just"/>
            <a:r>
              <a:rPr lang="ru-RU" sz="3000" dirty="0" smtClean="0">
                <a:latin typeface="Times New Roman" panose="02020603050405020304" pitchFamily="18" charset="0"/>
                <a:cs typeface="Times New Roman" panose="02020603050405020304" pitchFamily="18" charset="0"/>
              </a:rPr>
              <a:t>об удовлетворении апелляции.</a:t>
            </a:r>
          </a:p>
          <a:p>
            <a:pPr marL="0" indent="457200" algn="just">
              <a:buNone/>
            </a:pPr>
            <a:r>
              <a:rPr lang="ru-RU" sz="3000" dirty="0" smtClean="0">
                <a:latin typeface="Times New Roman" panose="02020603050405020304" pitchFamily="18" charset="0"/>
                <a:cs typeface="Times New Roman" panose="02020603050405020304" pitchFamily="18" charset="0"/>
              </a:rPr>
              <a:t>В случае, если апелляция о нарушении установленного порядка проведения ГИА-11 будет удовлетворена, текущий результат участника экзамена по соответствующему образовательному предмету будет аннулирован и участнику будет предоставлена возможность повторной сдачи экзамена по данному предмету в сроки, предусмотренные </a:t>
            </a:r>
            <a:r>
              <a:rPr lang="ru-RU" sz="3000" dirty="0" smtClean="0">
                <a:latin typeface="Times New Roman" panose="02020603050405020304" pitchFamily="18" charset="0"/>
                <a:cs typeface="Times New Roman" panose="02020603050405020304" pitchFamily="18" charset="0"/>
                <a:hlinkClick r:id="rId2"/>
              </a:rPr>
              <a:t>единым расписанием проведения ГИА-11</a:t>
            </a:r>
            <a:r>
              <a:rPr lang="ru-RU" sz="3000" dirty="0" smtClean="0">
                <a:latin typeface="Times New Roman" panose="02020603050405020304" pitchFamily="18" charset="0"/>
                <a:cs typeface="Times New Roman" panose="02020603050405020304" pitchFamily="18" charset="0"/>
              </a:rPr>
              <a:t>.</a:t>
            </a:r>
          </a:p>
          <a:p>
            <a:endParaRPr lang="ru-RU" dirty="0"/>
          </a:p>
        </p:txBody>
      </p:sp>
      <p:sp>
        <p:nvSpPr>
          <p:cNvPr id="4" name="Заголовок 1"/>
          <p:cNvSpPr>
            <a:spLocks noGrp="1"/>
          </p:cNvSpPr>
          <p:nvPr>
            <p:ph type="title"/>
          </p:nvPr>
        </p:nvSpPr>
        <p:spPr>
          <a:xfrm>
            <a:off x="838200" y="174171"/>
            <a:ext cx="10515600" cy="924334"/>
          </a:xfrm>
        </p:spPr>
        <p:txBody>
          <a:bodyPr/>
          <a:lstStyle/>
          <a:p>
            <a:pPr algn="ctr"/>
            <a:r>
              <a:rPr lang="ru-RU" b="1" dirty="0" smtClean="0">
                <a:latin typeface="Times New Roman" panose="02020603050405020304" pitchFamily="18" charset="0"/>
                <a:cs typeface="Times New Roman" panose="02020603050405020304" pitchFamily="18" charset="0"/>
              </a:rPr>
              <a:t>Правила подачи апелляции:</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2740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85000" lnSpcReduction="20000"/>
          </a:bodyPr>
          <a:lstStyle/>
          <a:p>
            <a:pPr marL="0" indent="0" algn="ctr">
              <a:buNone/>
            </a:pPr>
            <a:r>
              <a:rPr lang="ru-RU" b="1" dirty="0" smtClean="0">
                <a:latin typeface="Times New Roman" panose="02020603050405020304" pitchFamily="18" charset="0"/>
                <a:cs typeface="Times New Roman" panose="02020603050405020304" pitchFamily="18" charset="0"/>
              </a:rPr>
              <a:t>Апелляция о несогласии с результатами ГИА – 11:</a:t>
            </a:r>
          </a:p>
          <a:p>
            <a:pPr marL="0" indent="457200" algn="just">
              <a:buNone/>
            </a:pPr>
            <a:r>
              <a:rPr lang="ru-RU" dirty="0" smtClean="0">
                <a:effectLst/>
                <a:latin typeface="Times New Roman" panose="02020603050405020304" pitchFamily="18" charset="0"/>
                <a:cs typeface="Times New Roman" panose="02020603050405020304" pitchFamily="18" charset="0"/>
              </a:rPr>
              <a:t>Апелляция о несогласии с выставленными баллами подается участником экзамена в </a:t>
            </a:r>
            <a:r>
              <a:rPr lang="ru-RU" b="1" dirty="0" smtClean="0">
                <a:effectLst/>
                <a:latin typeface="Times New Roman" panose="02020603050405020304" pitchFamily="18" charset="0"/>
                <a:cs typeface="Times New Roman" panose="02020603050405020304" pitchFamily="18" charset="0"/>
              </a:rPr>
              <a:t>течение двух рабочих дней </a:t>
            </a:r>
            <a:r>
              <a:rPr lang="ru-RU" dirty="0" smtClean="0">
                <a:effectLst/>
                <a:latin typeface="Times New Roman" panose="02020603050405020304" pitchFamily="18" charset="0"/>
                <a:cs typeface="Times New Roman" panose="02020603050405020304" pitchFamily="18" charset="0"/>
              </a:rPr>
              <a:t>(включая субботу) после даты официального объявления результатов ГИА-11 по </a:t>
            </a:r>
            <a:r>
              <a:rPr lang="ru-RU" dirty="0" err="1" smtClean="0">
                <a:effectLst/>
                <a:latin typeface="Times New Roman" panose="02020603050405020304" pitchFamily="18" charset="0"/>
                <a:cs typeface="Times New Roman" panose="02020603050405020304" pitchFamily="18" charset="0"/>
              </a:rPr>
              <a:t>соответствющему</a:t>
            </a:r>
            <a:r>
              <a:rPr lang="ru-RU" dirty="0" smtClean="0">
                <a:effectLst/>
                <a:latin typeface="Times New Roman" panose="02020603050405020304" pitchFamily="18" charset="0"/>
                <a:cs typeface="Times New Roman" panose="02020603050405020304" pitchFamily="18" charset="0"/>
              </a:rPr>
              <a:t> учебному предмету (дата официального объявления результатов ГИА-11 по соответствующему учебному предмету указывается в Протоколе о результатах ГИА-11 и размещается на </a:t>
            </a:r>
            <a:r>
              <a:rPr lang="ru-RU" dirty="0" smtClean="0">
                <a:effectLst/>
                <a:latin typeface="Times New Roman" panose="02020603050405020304" pitchFamily="18" charset="0"/>
                <a:cs typeface="Times New Roman" panose="02020603050405020304" pitchFamily="18" charset="0"/>
                <a:hlinkClick r:id="rId2"/>
              </a:rPr>
              <a:t>Официальном информационном портале государственной итоговой аттестации выпускников 9 и 11 классов в Санкт-Петербурге</a:t>
            </a:r>
            <a:r>
              <a:rPr lang="ru-RU" dirty="0" smtClean="0">
                <a:effectLst/>
                <a:latin typeface="Times New Roman" panose="02020603050405020304" pitchFamily="18" charset="0"/>
                <a:cs typeface="Times New Roman" panose="02020603050405020304" pitchFamily="18" charset="0"/>
              </a:rPr>
              <a:t>).</a:t>
            </a:r>
          </a:p>
          <a:p>
            <a:pPr marL="0" indent="457200" algn="just">
              <a:buNone/>
            </a:pPr>
            <a:r>
              <a:rPr lang="ru-RU" b="1" dirty="0" smtClean="0">
                <a:latin typeface="Times New Roman" panose="02020603050405020304" pitchFamily="18" charset="0"/>
                <a:cs typeface="Times New Roman" panose="02020603050405020304" pitchFamily="18" charset="0"/>
              </a:rPr>
              <a:t>Места подачи апелляций при проведении ГИА в досрочный период: </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для выпускников прошлых лет – Вознесенский пр-т, д.34 А или в пунктах регистрации;</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для выпускников текущего года – в организации, осуществляющие образовательную деятельность, в которой обучающийся осваивал образовательные программы среднего общего образования.</a:t>
            </a:r>
          </a:p>
          <a:p>
            <a:pPr marL="0" indent="0">
              <a:buNone/>
            </a:pPr>
            <a:endParaRPr lang="ru-RU" b="1" dirty="0" smtClean="0">
              <a:latin typeface="Times New Roman" panose="02020603050405020304" pitchFamily="18" charset="0"/>
              <a:cs typeface="Times New Roman" panose="02020603050405020304" pitchFamily="18" charset="0"/>
            </a:endParaRPr>
          </a:p>
          <a:p>
            <a:pPr marL="0" indent="0">
              <a:buNone/>
            </a:pPr>
            <a:endParaRPr lang="ru-RU" dirty="0"/>
          </a:p>
        </p:txBody>
      </p:sp>
      <p:sp>
        <p:nvSpPr>
          <p:cNvPr id="4" name="Заголовок 1"/>
          <p:cNvSpPr>
            <a:spLocks noGrp="1"/>
          </p:cNvSpPr>
          <p:nvPr>
            <p:ph type="title"/>
          </p:nvPr>
        </p:nvSpPr>
        <p:spPr/>
        <p:txBody>
          <a:bodyPr/>
          <a:lstStyle/>
          <a:p>
            <a:pPr algn="ctr"/>
            <a:r>
              <a:rPr lang="ru-RU" b="1" dirty="0" smtClean="0">
                <a:latin typeface="Times New Roman" panose="02020603050405020304" pitchFamily="18" charset="0"/>
                <a:cs typeface="Times New Roman" panose="02020603050405020304" pitchFamily="18" charset="0"/>
              </a:rPr>
              <a:t>Правила подачи апелляции:</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3783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a:bodyPr>
          <a:lstStyle/>
          <a:p>
            <a:pPr marL="0" indent="0" algn="just">
              <a:buNone/>
            </a:pPr>
            <a:r>
              <a:rPr lang="ru-RU" dirty="0" smtClean="0">
                <a:effectLst/>
                <a:latin typeface="Times New Roman" panose="02020603050405020304" pitchFamily="18" charset="0"/>
                <a:cs typeface="Times New Roman" panose="02020603050405020304" pitchFamily="18" charset="0"/>
              </a:rPr>
              <a:t>Для подачи апелляции о несогласии с результатами ГИА-11 необходимо:</a:t>
            </a:r>
          </a:p>
          <a:p>
            <a:pPr algn="just"/>
            <a:r>
              <a:rPr lang="ru-RU" dirty="0" smtClean="0">
                <a:effectLst/>
                <a:latin typeface="Times New Roman" panose="02020603050405020304" pitchFamily="18" charset="0"/>
                <a:cs typeface="Times New Roman" panose="02020603050405020304" pitchFamily="18" charset="0"/>
              </a:rPr>
              <a:t>получить у уполномоченного сотрудника два экземпляра заявления и заполнить их;</a:t>
            </a:r>
          </a:p>
          <a:p>
            <a:pPr algn="just"/>
            <a:r>
              <a:rPr lang="ru-RU" dirty="0" smtClean="0">
                <a:effectLst/>
                <a:latin typeface="Times New Roman" panose="02020603050405020304" pitchFamily="18" charset="0"/>
                <a:cs typeface="Times New Roman" panose="02020603050405020304" pitchFamily="18" charset="0"/>
              </a:rPr>
              <a:t>передать заполненные заявления уполномоченному сотруднику;</a:t>
            </a:r>
          </a:p>
          <a:p>
            <a:pPr algn="just"/>
            <a:r>
              <a:rPr lang="ru-RU" dirty="0" smtClean="0">
                <a:effectLst/>
                <a:latin typeface="Times New Roman" panose="02020603050405020304" pitchFamily="18" charset="0"/>
                <a:cs typeface="Times New Roman" panose="02020603050405020304" pitchFamily="18" charset="0"/>
              </a:rPr>
              <a:t>получить у уполномоченного сотрудника один экземпляр заявления, заверенный его подписью;</a:t>
            </a:r>
          </a:p>
          <a:p>
            <a:pPr algn="just"/>
            <a:r>
              <a:rPr lang="ru-RU" dirty="0" smtClean="0">
                <a:effectLst/>
                <a:latin typeface="Times New Roman" panose="02020603050405020304" pitchFamily="18" charset="0"/>
                <a:cs typeface="Times New Roman" panose="02020603050405020304" pitchFamily="18" charset="0"/>
              </a:rPr>
              <a:t>получить у уполномоченного сотрудника информацию о дате, времени и месте рассмотрения апелляции;</a:t>
            </a:r>
          </a:p>
          <a:p>
            <a:pPr algn="just"/>
            <a:r>
              <a:rPr lang="ru-RU" dirty="0" smtClean="0">
                <a:effectLst/>
                <a:latin typeface="Times New Roman" panose="02020603050405020304" pitchFamily="18" charset="0"/>
                <a:cs typeface="Times New Roman" panose="02020603050405020304" pitchFamily="18" charset="0"/>
              </a:rPr>
              <a:t>прийти на рассмотрение апелляции, имея при себе документ, удостоверяющий личность.</a:t>
            </a:r>
          </a:p>
          <a:p>
            <a:pPr marL="0" indent="0">
              <a:buNone/>
            </a:pPr>
            <a:endParaRPr lang="ru-RU" dirty="0"/>
          </a:p>
        </p:txBody>
      </p:sp>
      <p:sp>
        <p:nvSpPr>
          <p:cNvPr id="4" name="Заголовок 1"/>
          <p:cNvSpPr>
            <a:spLocks noGrp="1"/>
          </p:cNvSpPr>
          <p:nvPr>
            <p:ph type="title"/>
          </p:nvPr>
        </p:nvSpPr>
        <p:spPr/>
        <p:txBody>
          <a:bodyPr/>
          <a:lstStyle/>
          <a:p>
            <a:pPr algn="ctr"/>
            <a:r>
              <a:rPr lang="ru-RU" b="1" dirty="0" smtClean="0">
                <a:latin typeface="Times New Roman" panose="02020603050405020304" pitchFamily="18" charset="0"/>
                <a:cs typeface="Times New Roman" panose="02020603050405020304" pitchFamily="18" charset="0"/>
              </a:rPr>
              <a:t>Правила подачи апелляции:</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2731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73135"/>
            <a:ext cx="10515600" cy="895784"/>
          </a:xfrm>
        </p:spPr>
        <p:txBody>
          <a:bodyPr>
            <a:noAutofit/>
          </a:bodyPr>
          <a:lstStyle/>
          <a:p>
            <a:pPr algn="ctr"/>
            <a:r>
              <a:rPr lang="ru-RU" sz="6000" b="1" dirty="0" smtClean="0">
                <a:solidFill>
                  <a:srgbClr val="FF0000"/>
                </a:solidFill>
                <a:latin typeface="Times New Roman" panose="02020603050405020304" pitchFamily="18" charset="0"/>
                <a:cs typeface="Times New Roman" panose="02020603050405020304" pitchFamily="18" charset="0"/>
              </a:rPr>
              <a:t>Внимание!</a:t>
            </a:r>
            <a:br>
              <a:rPr lang="ru-RU" sz="6000" b="1" dirty="0" smtClean="0">
                <a:solidFill>
                  <a:srgbClr val="FF0000"/>
                </a:solidFill>
                <a:latin typeface="Times New Roman" panose="02020603050405020304" pitchFamily="18" charset="0"/>
                <a:cs typeface="Times New Roman" panose="02020603050405020304" pitchFamily="18" charset="0"/>
              </a:rPr>
            </a:br>
            <a:endParaRPr lang="ru-RU" sz="60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457200" algn="just">
              <a:buNone/>
            </a:pPr>
            <a:r>
              <a:rPr lang="ru-RU" dirty="0" smtClean="0">
                <a:latin typeface="Times New Roman" panose="02020603050405020304" pitchFamily="18" charset="0"/>
                <a:cs typeface="Times New Roman" panose="02020603050405020304" pitchFamily="18" charset="0"/>
              </a:rPr>
              <a:t>По результатам рассмотрения апелляции количество выставленных баллов </a:t>
            </a:r>
            <a:r>
              <a:rPr lang="ru-RU" b="1" dirty="0" smtClean="0">
                <a:latin typeface="Times New Roman" panose="02020603050405020304" pitchFamily="18" charset="0"/>
                <a:cs typeface="Times New Roman" panose="02020603050405020304" pitchFamily="18" charset="0"/>
              </a:rPr>
              <a:t>может быть изменено </a:t>
            </a:r>
            <a:r>
              <a:rPr lang="ru-RU" dirty="0" smtClean="0">
                <a:latin typeface="Times New Roman" panose="02020603050405020304" pitchFamily="18" charset="0"/>
                <a:cs typeface="Times New Roman" panose="02020603050405020304" pitchFamily="18" charset="0"/>
              </a:rPr>
              <a:t>как в сторону увеличения, так и в сторону уменьшения.</a:t>
            </a:r>
          </a:p>
          <a:p>
            <a:pPr marL="0" indent="457200" algn="just">
              <a:buNone/>
            </a:pPr>
            <a:r>
              <a:rPr lang="ru-RU" dirty="0" smtClean="0">
                <a:latin typeface="Times New Roman" panose="02020603050405020304" pitchFamily="18" charset="0"/>
                <a:cs typeface="Times New Roman" panose="02020603050405020304" pitchFamily="18" charset="0"/>
              </a:rPr>
              <a:t>Черновики, использованные на экзамене, в качестве материалов апелляции не рассматриваются.</a:t>
            </a:r>
          </a:p>
          <a:p>
            <a:pPr marL="0" indent="457200" algn="just">
              <a:buNone/>
            </a:pPr>
            <a:r>
              <a:rPr lang="ru-RU" dirty="0" smtClean="0">
                <a:latin typeface="Times New Roman" panose="02020603050405020304" pitchFamily="18" charset="0"/>
                <a:cs typeface="Times New Roman" panose="02020603050405020304" pitchFamily="18" charset="0"/>
              </a:rPr>
              <a:t>За сам факт подачи апелляции количество баллов не может быть уменьшено.</a:t>
            </a:r>
          </a:p>
          <a:p>
            <a:pPr indent="457200" algn="just"/>
            <a:endParaRPr lang="ru-RU" dirty="0"/>
          </a:p>
        </p:txBody>
      </p:sp>
    </p:spTree>
    <p:extLst>
      <p:ext uri="{BB962C8B-B14F-4D97-AF65-F5344CB8AC3E}">
        <p14:creationId xmlns:p14="http://schemas.microsoft.com/office/powerpoint/2010/main" val="1318494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1974"/>
            <a:ext cx="10515600" cy="1325563"/>
          </a:xfrm>
        </p:spPr>
        <p:txBody>
          <a:bodyPr/>
          <a:lstStyle/>
          <a:p>
            <a:pPr algn="ctr"/>
            <a:r>
              <a:rPr lang="ru-RU" b="1" dirty="0" smtClean="0">
                <a:latin typeface="Times New Roman" panose="02020603050405020304" pitchFamily="18" charset="0"/>
                <a:cs typeface="Times New Roman" panose="02020603050405020304" pitchFamily="18" charset="0"/>
              </a:rPr>
              <a:t>Повторное прохождение ГИА</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31007" y="1347537"/>
            <a:ext cx="11877574" cy="5351646"/>
          </a:xfrm>
        </p:spPr>
        <p:txBody>
          <a:bodyPr>
            <a:noAutofit/>
          </a:bodyPr>
          <a:lstStyle/>
          <a:p>
            <a:r>
              <a:rPr lang="ru-RU" sz="2000" dirty="0" smtClean="0">
                <a:latin typeface="Times New Roman" panose="02020603050405020304" pitchFamily="18" charset="0"/>
                <a:cs typeface="Times New Roman" panose="02020603050405020304" pitchFamily="18" charset="0"/>
              </a:rPr>
              <a:t>В случае если участник ГИА получил неудовлетворительный результат </a:t>
            </a:r>
            <a:r>
              <a:rPr lang="ru-RU" sz="2000" b="1" dirty="0" smtClean="0">
                <a:latin typeface="Times New Roman" panose="02020603050405020304" pitchFamily="18" charset="0"/>
                <a:cs typeface="Times New Roman" panose="02020603050405020304" pitchFamily="18" charset="0"/>
              </a:rPr>
              <a:t>по одному из обязательных учебных предметов</a:t>
            </a:r>
            <a:r>
              <a:rPr lang="ru-RU" sz="2000" dirty="0" smtClean="0">
                <a:latin typeface="Times New Roman" panose="02020603050405020304" pitchFamily="18" charset="0"/>
                <a:cs typeface="Times New Roman" panose="02020603050405020304" pitchFamily="18" charset="0"/>
              </a:rPr>
              <a:t> (</a:t>
            </a:r>
            <a:r>
              <a:rPr lang="ru-RU" sz="2000" i="1" dirty="0" smtClean="0">
                <a:latin typeface="Times New Roman" panose="02020603050405020304" pitchFamily="18" charset="0"/>
                <a:cs typeface="Times New Roman" panose="02020603050405020304" pitchFamily="18" charset="0"/>
              </a:rPr>
              <a:t>русский язык, математика</a:t>
            </a:r>
            <a:r>
              <a:rPr lang="ru-RU" sz="2000" dirty="0" smtClean="0">
                <a:latin typeface="Times New Roman" panose="02020603050405020304" pitchFamily="18" charset="0"/>
                <a:cs typeface="Times New Roman" panose="02020603050405020304" pitchFamily="18" charset="0"/>
              </a:rPr>
              <a:t>), он допускается повторно к ГИА по данному учебному предмету в текущем году в формах, устанавливаемых Порядком, в резервные сроки (резервные дни).</a:t>
            </a:r>
          </a:p>
          <a:p>
            <a:r>
              <a:rPr lang="ru-RU" sz="2000" dirty="0" smtClean="0">
                <a:effectLst/>
                <a:latin typeface="Times New Roman" panose="02020603050405020304" pitchFamily="18" charset="0"/>
                <a:cs typeface="Times New Roman" panose="02020603050405020304" pitchFamily="18" charset="0"/>
              </a:rPr>
              <a:t>Если обучающийся, выбрав один из уровней ЕГЭ по математике, </a:t>
            </a:r>
            <a:r>
              <a:rPr lang="ru-RU" sz="2000" dirty="0" smtClean="0">
                <a:latin typeface="Times New Roman" panose="02020603050405020304" pitchFamily="18" charset="0"/>
                <a:cs typeface="Times New Roman" panose="02020603050405020304" pitchFamily="18" charset="0"/>
              </a:rPr>
              <a:t>получил </a:t>
            </a:r>
            <a:r>
              <a:rPr lang="ru-RU" sz="2000" b="1" dirty="0" smtClean="0">
                <a:latin typeface="Times New Roman" panose="02020603050405020304" pitchFamily="18" charset="0"/>
                <a:cs typeface="Times New Roman" panose="02020603050405020304" pitchFamily="18" charset="0"/>
              </a:rPr>
              <a:t>неудовлетворительный результат</a:t>
            </a:r>
            <a:r>
              <a:rPr lang="ru-RU" sz="2000" dirty="0" smtClean="0">
                <a:latin typeface="Times New Roman" panose="02020603050405020304" pitchFamily="18" charset="0"/>
                <a:cs typeface="Times New Roman" panose="02020603050405020304" pitchFamily="18" charset="0"/>
              </a:rPr>
              <a:t>, он имеет право пересдать ЕГЭ по математике один раз, самостоятельно выбрав уровень: профильный или базовый.</a:t>
            </a:r>
          </a:p>
          <a:p>
            <a:r>
              <a:rPr lang="ru-RU" sz="2000" dirty="0" smtClean="0">
                <a:latin typeface="Times New Roman" panose="02020603050405020304" pitchFamily="18" charset="0"/>
                <a:cs typeface="Times New Roman" panose="02020603050405020304" pitchFamily="18" charset="0"/>
              </a:rPr>
              <a:t>Обучающимся, не прошедшим ГИА или получившим на ГИА неудовлетворительные результаты более чем по одному обязательному учебному предмету, либо получившим повторно неудовлетворительный результат по одному из этих предметов на ГИА в резервные сроки, предоставляется право пройти ГИА по русскому языку и математике базового уровня не ранее 1 сентября текущего года в сроки и в формах, устанавливаемых Порядком. Для повторного прохождения ГИА участники ГИА восстанавливаются в образовательной организации на срок, необходимый для прохождения ГИА.</a:t>
            </a:r>
          </a:p>
          <a:p>
            <a:r>
              <a:rPr lang="ru-RU" sz="2000" dirty="0" smtClean="0">
                <a:latin typeface="Times New Roman" panose="02020603050405020304" pitchFamily="18" charset="0"/>
                <a:cs typeface="Times New Roman" panose="02020603050405020304" pitchFamily="18" charset="0"/>
              </a:rPr>
              <a:t>Для участия в ГИА в дополнительный период (сентябрь) участники ГИА не позднее, чем за две недели до начала указанного периода, подают заявление.</a:t>
            </a:r>
          </a:p>
          <a:p>
            <a:r>
              <a:rPr lang="ru-RU" sz="2000" dirty="0" smtClean="0">
                <a:latin typeface="Times New Roman" panose="02020603050405020304" pitchFamily="18" charset="0"/>
                <a:cs typeface="Times New Roman" panose="02020603050405020304" pitchFamily="18" charset="0"/>
              </a:rPr>
              <a:t>Обучающимся, получившим неудовлетворительный результат </a:t>
            </a:r>
            <a:r>
              <a:rPr lang="ru-RU" sz="2000" b="1" dirty="0" smtClean="0">
                <a:latin typeface="Times New Roman" panose="02020603050405020304" pitchFamily="18" charset="0"/>
                <a:cs typeface="Times New Roman" panose="02020603050405020304" pitchFamily="18" charset="0"/>
              </a:rPr>
              <a:t>по учебным предметам по выбору</a:t>
            </a:r>
            <a:r>
              <a:rPr lang="ru-RU" sz="2000" dirty="0" smtClean="0">
                <a:latin typeface="Times New Roman" panose="02020603050405020304" pitchFamily="18" charset="0"/>
                <a:cs typeface="Times New Roman" panose="02020603050405020304" pitchFamily="18" charset="0"/>
              </a:rPr>
              <a:t>, предоставляется право пройти ГИА по соответствующим учебным предметам </a:t>
            </a:r>
            <a:r>
              <a:rPr lang="ru-RU" sz="2000" b="1" dirty="0" smtClean="0">
                <a:latin typeface="Times New Roman" panose="02020603050405020304" pitchFamily="18" charset="0"/>
                <a:cs typeface="Times New Roman" panose="02020603050405020304" pitchFamily="18" charset="0"/>
              </a:rPr>
              <a:t>не ранее чем через год</a:t>
            </a:r>
            <a:r>
              <a:rPr lang="ru-RU" sz="2000" dirty="0" smtClean="0">
                <a:latin typeface="Times New Roman" panose="02020603050405020304" pitchFamily="18" charset="0"/>
                <a:cs typeface="Times New Roman" panose="02020603050405020304" pitchFamily="18" charset="0"/>
              </a:rPr>
              <a:t> в сроки и формах, устанавливаемых Порядком.</a:t>
            </a:r>
          </a:p>
          <a:p>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9087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648603" y="355472"/>
            <a:ext cx="8407113" cy="6303810"/>
          </a:xfrm>
          <a:prstGeom prst="rect">
            <a:avLst/>
          </a:prstGeom>
        </p:spPr>
      </p:pic>
    </p:spTree>
    <p:extLst>
      <p:ext uri="{BB962C8B-B14F-4D97-AF65-F5344CB8AC3E}">
        <p14:creationId xmlns:p14="http://schemas.microsoft.com/office/powerpoint/2010/main" val="3808420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90074" y="660968"/>
            <a:ext cx="10515600" cy="4351338"/>
          </a:xfrm>
        </p:spPr>
        <p:txBody>
          <a:bodyPr>
            <a:normAutofit lnSpcReduction="10000"/>
          </a:bodyPr>
          <a:lstStyle/>
          <a:p>
            <a:pPr marL="0" indent="457200" algn="just">
              <a:buNone/>
            </a:pPr>
            <a:r>
              <a:rPr lang="ru-RU" sz="4400" dirty="0" smtClean="0">
                <a:latin typeface="Times New Roman" panose="02020603050405020304" pitchFamily="18" charset="0"/>
                <a:cs typeface="Times New Roman" panose="02020603050405020304" pitchFamily="18" charset="0"/>
              </a:rPr>
              <a:t>Экзамены по остальным образовательным предметам обучающиеся сдают </a:t>
            </a:r>
            <a:r>
              <a:rPr lang="ru-RU" sz="4400" b="1" dirty="0" smtClean="0">
                <a:latin typeface="Times New Roman" panose="02020603050405020304" pitchFamily="18" charset="0"/>
                <a:cs typeface="Times New Roman" panose="02020603050405020304" pitchFamily="18" charset="0"/>
              </a:rPr>
              <a:t>на добровольной основе </a:t>
            </a:r>
            <a:r>
              <a:rPr lang="ru-RU" sz="4400" dirty="0" smtClean="0">
                <a:latin typeface="Times New Roman" panose="02020603050405020304" pitchFamily="18" charset="0"/>
                <a:cs typeface="Times New Roman" panose="02020603050405020304" pitchFamily="18" charset="0"/>
              </a:rPr>
              <a:t>по своему выбору. </a:t>
            </a:r>
          </a:p>
          <a:p>
            <a:pPr marL="0" indent="457200" algn="just">
              <a:buNone/>
            </a:pPr>
            <a:r>
              <a:rPr lang="ru-RU" sz="4400" dirty="0" smtClean="0">
                <a:latin typeface="Times New Roman" panose="02020603050405020304" pitchFamily="18" charset="0"/>
                <a:cs typeface="Times New Roman" panose="02020603050405020304" pitchFamily="18" charset="0"/>
              </a:rPr>
              <a:t>ГИА по всем учебным предметам, кроме иностранных языков, проводится на русском языке.</a:t>
            </a:r>
            <a:endParaRPr lang="ru-RU"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9912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1948" y="593592"/>
            <a:ext cx="10515600" cy="5884210"/>
          </a:xfrm>
        </p:spPr>
        <p:txBody>
          <a:bodyPr>
            <a:normAutofit lnSpcReduction="10000"/>
          </a:bodyPr>
          <a:lstStyle/>
          <a:p>
            <a:r>
              <a:rPr lang="ru-RU" sz="3200" dirty="0" smtClean="0">
                <a:latin typeface="Times New Roman" panose="02020603050405020304" pitchFamily="18" charset="0"/>
                <a:cs typeface="Times New Roman" panose="02020603050405020304" pitchFamily="18" charset="0"/>
              </a:rPr>
              <a:t>Экзамены ГИА-11 проходят по </a:t>
            </a:r>
            <a:r>
              <a:rPr lang="ru-RU" sz="3200" dirty="0" smtClean="0">
                <a:latin typeface="Times New Roman" panose="02020603050405020304" pitchFamily="18" charset="0"/>
                <a:cs typeface="Times New Roman" panose="02020603050405020304" pitchFamily="18" charset="0"/>
                <a:hlinkClick r:id="rId2"/>
              </a:rPr>
              <a:t>единому расписанию</a:t>
            </a:r>
            <a:r>
              <a:rPr lang="ru-RU" sz="3200" dirty="0" smtClean="0">
                <a:latin typeface="Times New Roman" panose="02020603050405020304" pitchFamily="18" charset="0"/>
                <a:cs typeface="Times New Roman" panose="02020603050405020304" pitchFamily="18" charset="0"/>
              </a:rPr>
              <a:t>.</a:t>
            </a:r>
          </a:p>
          <a:p>
            <a:r>
              <a:rPr lang="ru-RU" sz="3200" dirty="0" smtClean="0">
                <a:latin typeface="Times New Roman" panose="02020603050405020304" pitchFamily="18" charset="0"/>
                <a:cs typeface="Times New Roman" panose="02020603050405020304" pitchFamily="18" charset="0"/>
              </a:rPr>
              <a:t>Организацию и проведение ГИА-11 осуществляет </a:t>
            </a:r>
            <a:r>
              <a:rPr lang="ru-RU" sz="3200" dirty="0" smtClean="0">
                <a:latin typeface="Times New Roman" panose="02020603050405020304" pitchFamily="18" charset="0"/>
                <a:cs typeface="Times New Roman" panose="02020603050405020304" pitchFamily="18" charset="0"/>
                <a:hlinkClick r:id="rId3"/>
              </a:rPr>
              <a:t>Федеральная служба по надзору в сфере образования и науки (</a:t>
            </a:r>
            <a:r>
              <a:rPr lang="ru-RU" sz="3200" dirty="0" err="1" smtClean="0">
                <a:latin typeface="Times New Roman" panose="02020603050405020304" pitchFamily="18" charset="0"/>
                <a:cs typeface="Times New Roman" panose="02020603050405020304" pitchFamily="18" charset="0"/>
                <a:hlinkClick r:id="rId3"/>
              </a:rPr>
              <a:t>Рособрнадзор</a:t>
            </a:r>
            <a:r>
              <a:rPr lang="ru-RU" sz="3200" dirty="0" smtClean="0">
                <a:latin typeface="Times New Roman" panose="02020603050405020304" pitchFamily="18" charset="0"/>
                <a:cs typeface="Times New Roman" panose="02020603050405020304" pitchFamily="18" charset="0"/>
                <a:hlinkClick r:id="rId3"/>
              </a:rPr>
              <a:t>) </a:t>
            </a:r>
            <a:r>
              <a:rPr lang="ru-RU" sz="3200" dirty="0" smtClean="0">
                <a:latin typeface="Times New Roman" panose="02020603050405020304" pitchFamily="18" charset="0"/>
                <a:cs typeface="Times New Roman" panose="02020603050405020304" pitchFamily="18" charset="0"/>
              </a:rPr>
              <a:t>совместно с </a:t>
            </a:r>
            <a:r>
              <a:rPr lang="ru-RU" sz="3200" dirty="0" smtClean="0">
                <a:latin typeface="Times New Roman" panose="02020603050405020304" pitchFamily="18" charset="0"/>
                <a:cs typeface="Times New Roman" panose="02020603050405020304" pitchFamily="18" charset="0"/>
                <a:hlinkClick r:id="rId4"/>
              </a:rPr>
              <a:t>Комитетом по образованию Санкт-Петербурга</a:t>
            </a:r>
            <a:r>
              <a:rPr lang="ru-RU" sz="3200" dirty="0" smtClean="0">
                <a:latin typeface="Times New Roman" panose="02020603050405020304" pitchFamily="18" charset="0"/>
                <a:cs typeface="Times New Roman" panose="02020603050405020304" pitchFamily="18" charset="0"/>
              </a:rPr>
              <a:t>. Организационно-технологическое обеспечение проведения ГИА-11 в Санкт-Петербурге осуществляет </a:t>
            </a:r>
            <a:r>
              <a:rPr lang="ru-RU" sz="3200" dirty="0" smtClean="0">
                <a:latin typeface="Times New Roman" panose="02020603050405020304" pitchFamily="18" charset="0"/>
                <a:cs typeface="Times New Roman" panose="02020603050405020304" pitchFamily="18" charset="0"/>
                <a:hlinkClick r:id="rId5"/>
              </a:rPr>
              <a:t>Государственное бюджетное учреждение дополнительного профессионального образования "Санкт-Петербургский центр оценки качества образования и информационных технологий"</a:t>
            </a:r>
            <a:r>
              <a:rPr lang="ru-RU" sz="3200" dirty="0" smtClean="0">
                <a:latin typeface="Times New Roman" panose="02020603050405020304" pitchFamily="18" charset="0"/>
                <a:cs typeface="Times New Roman" panose="02020603050405020304" pitchFamily="18" charset="0"/>
              </a:rPr>
              <a:t>, выполняющее функции Регионального центра обработки информации (РЦОИ).</a:t>
            </a:r>
          </a:p>
          <a:p>
            <a:pPr marL="0" indent="0">
              <a:buNone/>
            </a:pPr>
            <a:endParaRPr lang="ru-RU" dirty="0"/>
          </a:p>
        </p:txBody>
      </p:sp>
    </p:spTree>
    <p:extLst>
      <p:ext uri="{BB962C8B-B14F-4D97-AF65-F5344CB8AC3E}">
        <p14:creationId xmlns:p14="http://schemas.microsoft.com/office/powerpoint/2010/main" val="1174044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ВНИМАНИЕ!!!</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457200" algn="just">
              <a:buNone/>
            </a:pPr>
            <a:r>
              <a:rPr lang="ru-RU" sz="4000" dirty="0" smtClean="0">
                <a:latin typeface="Times New Roman" panose="02020603050405020304" pitchFamily="18" charset="0"/>
                <a:cs typeface="Times New Roman" panose="02020603050405020304" pitchFamily="18" charset="0"/>
              </a:rPr>
              <a:t>С 2014 года в аудиториях проведения </a:t>
            </a:r>
          </a:p>
          <a:p>
            <a:pPr marL="0" indent="457200" algn="just">
              <a:buNone/>
            </a:pPr>
            <a:r>
              <a:rPr lang="ru-RU" sz="4000" dirty="0" smtClean="0">
                <a:latin typeface="Times New Roman" panose="02020603050405020304" pitchFamily="18" charset="0"/>
                <a:cs typeface="Times New Roman" panose="02020603050405020304" pitchFamily="18" charset="0"/>
              </a:rPr>
              <a:t>ГИА-11 </a:t>
            </a:r>
            <a:r>
              <a:rPr lang="ru-RU" sz="4000" b="1" dirty="0" smtClean="0">
                <a:latin typeface="Times New Roman" panose="02020603050405020304" pitchFamily="18" charset="0"/>
                <a:cs typeface="Times New Roman" panose="02020603050405020304" pitchFamily="18" charset="0"/>
              </a:rPr>
              <a:t>ведется видеонаблюдение</a:t>
            </a:r>
            <a:r>
              <a:rPr lang="ru-RU" sz="4000" dirty="0" smtClean="0">
                <a:latin typeface="Times New Roman" panose="02020603050405020304" pitchFamily="18" charset="0"/>
                <a:cs typeface="Times New Roman" panose="02020603050405020304" pitchFamily="18" charset="0"/>
              </a:rPr>
              <a:t>. Полученные видеозаписи применяются, в том числе, как доказательная база при рассмотрении вопросов об аннулировании результатов в случае обнаружения нарушений установленного порядка проведения ГИА-11.</a:t>
            </a:r>
          </a:p>
          <a:p>
            <a:pPr marL="0" indent="0">
              <a:buNone/>
            </a:pPr>
            <a:endParaRPr lang="ru-RU" dirty="0"/>
          </a:p>
        </p:txBody>
      </p:sp>
    </p:spTree>
    <p:extLst>
      <p:ext uri="{BB962C8B-B14F-4D97-AF65-F5344CB8AC3E}">
        <p14:creationId xmlns:p14="http://schemas.microsoft.com/office/powerpoint/2010/main" val="1118072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Times New Roman" panose="02020603050405020304" pitchFamily="18" charset="0"/>
                <a:cs typeface="Times New Roman" panose="02020603050405020304" pitchFamily="18" charset="0"/>
              </a:rPr>
              <a:t>Участники ГИА - 11</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lnSpcReduction="10000"/>
          </a:bodyPr>
          <a:lstStyle/>
          <a:p>
            <a:pPr marL="0" indent="457200" algn="just">
              <a:buNone/>
            </a:pPr>
            <a:r>
              <a:rPr lang="ru-RU" sz="4000" dirty="0" smtClean="0">
                <a:latin typeface="Times New Roman" panose="02020603050405020304" pitchFamily="18" charset="0"/>
                <a:cs typeface="Times New Roman" panose="02020603050405020304" pitchFamily="18" charset="0"/>
              </a:rPr>
              <a:t>К ГИА-11 допускаются обучающиеся, </a:t>
            </a:r>
          </a:p>
          <a:p>
            <a:pPr marL="0" indent="457200" algn="just">
              <a:buNone/>
            </a:pPr>
            <a:r>
              <a:rPr lang="ru-RU" sz="4000" b="1" u="sng" dirty="0" smtClean="0">
                <a:latin typeface="Times New Roman" panose="02020603050405020304" pitchFamily="18" charset="0"/>
                <a:cs typeface="Times New Roman" panose="02020603050405020304" pitchFamily="18" charset="0"/>
              </a:rPr>
              <a:t>не имеющие академической задолженности</a:t>
            </a:r>
            <a:r>
              <a:rPr lang="ru-RU" sz="4000" dirty="0" smtClean="0">
                <a:latin typeface="Times New Roman" panose="02020603050405020304" pitchFamily="18" charset="0"/>
                <a:cs typeface="Times New Roman" panose="02020603050405020304" pitchFamily="18" charset="0"/>
              </a:rPr>
              <a:t>, </a:t>
            </a:r>
          </a:p>
          <a:p>
            <a:pPr marL="0" indent="457200" algn="just">
              <a:buNone/>
            </a:pPr>
            <a:r>
              <a:rPr lang="ru-RU" sz="4000" b="1" dirty="0" smtClean="0">
                <a:latin typeface="Times New Roman" panose="02020603050405020304" pitchFamily="18" charset="0"/>
                <a:cs typeface="Times New Roman" panose="02020603050405020304" pitchFamily="18" charset="0"/>
              </a:rPr>
              <a:t>в том числе за </a:t>
            </a:r>
            <a:r>
              <a:rPr lang="ru-RU" sz="4000" b="1" dirty="0" smtClean="0">
                <a:latin typeface="Times New Roman" panose="02020603050405020304" pitchFamily="18" charset="0"/>
                <a:cs typeface="Times New Roman" panose="02020603050405020304" pitchFamily="18" charset="0"/>
                <a:hlinkClick r:id="rId2"/>
              </a:rPr>
              <a:t>итоговое сочинение (изложение)</a:t>
            </a:r>
            <a:r>
              <a:rPr lang="ru-RU" sz="4000" b="1" dirty="0" smtClean="0">
                <a:latin typeface="Times New Roman" panose="02020603050405020304" pitchFamily="18" charset="0"/>
                <a:cs typeface="Times New Roman" panose="02020603050405020304" pitchFamily="18" charset="0"/>
              </a:rPr>
              <a:t>, </a:t>
            </a:r>
          </a:p>
          <a:p>
            <a:pPr marL="0" indent="457200" algn="just">
              <a:buNone/>
            </a:pPr>
            <a:r>
              <a:rPr lang="ru-RU" sz="4000" b="1" dirty="0" smtClean="0">
                <a:latin typeface="Times New Roman" panose="02020603050405020304" pitchFamily="18" charset="0"/>
                <a:cs typeface="Times New Roman" panose="02020603050405020304" pitchFamily="18" charset="0"/>
              </a:rPr>
              <a:t>которое пройдет в лицее 7 </a:t>
            </a:r>
            <a:r>
              <a:rPr lang="ru-RU" sz="4000" b="1" dirty="0">
                <a:latin typeface="Times New Roman" panose="02020603050405020304" pitchFamily="18" charset="0"/>
                <a:cs typeface="Times New Roman" panose="02020603050405020304" pitchFamily="18" charset="0"/>
              </a:rPr>
              <a:t>декабря </a:t>
            </a:r>
            <a:r>
              <a:rPr lang="ru-RU" sz="4000" b="1" dirty="0" smtClean="0">
                <a:latin typeface="Times New Roman" panose="02020603050405020304" pitchFamily="18" charset="0"/>
                <a:cs typeface="Times New Roman" panose="02020603050405020304" pitchFamily="18" charset="0"/>
              </a:rPr>
              <a:t>2022 </a:t>
            </a:r>
            <a:r>
              <a:rPr lang="ru-RU" sz="4000" b="1" dirty="0">
                <a:latin typeface="Times New Roman" panose="02020603050405020304" pitchFamily="18" charset="0"/>
                <a:cs typeface="Times New Roman" panose="02020603050405020304" pitchFamily="18" charset="0"/>
              </a:rPr>
              <a:t>года </a:t>
            </a:r>
          </a:p>
          <a:p>
            <a:pPr marL="0" indent="457200" algn="just">
              <a:buNone/>
            </a:pPr>
            <a:r>
              <a:rPr lang="ru-RU" sz="4000" dirty="0" smtClean="0">
                <a:latin typeface="Times New Roman" panose="02020603050405020304" pitchFamily="18" charset="0"/>
                <a:cs typeface="Times New Roman" panose="02020603050405020304" pitchFamily="18" charset="0"/>
              </a:rPr>
              <a:t>и в полном объеме выполнившие учебный план или индивидуальный учебный план (далее — выпускники текущего года).</a:t>
            </a:r>
            <a:endParaRPr lang="ru-R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849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lgn="ctr">
              <a:buNone/>
            </a:pPr>
            <a:r>
              <a:rPr lang="ru-RU" sz="6000" dirty="0" smtClean="0">
                <a:latin typeface="Times New Roman" panose="02020603050405020304" pitchFamily="18" charset="0"/>
                <a:cs typeface="Times New Roman" panose="02020603050405020304" pitchFamily="18" charset="0"/>
              </a:rPr>
              <a:t>Для участия в ГИА-11 необходимо подать заявление </a:t>
            </a:r>
          </a:p>
          <a:p>
            <a:pPr marL="0" indent="0" algn="ctr">
              <a:buNone/>
            </a:pPr>
            <a:r>
              <a:rPr lang="ru-RU" sz="6000" b="1" dirty="0" smtClean="0">
                <a:latin typeface="Times New Roman" panose="02020603050405020304" pitchFamily="18" charset="0"/>
                <a:cs typeface="Times New Roman" panose="02020603050405020304" pitchFamily="18" charset="0"/>
              </a:rPr>
              <a:t>до 1 февраля 2022 г.</a:t>
            </a:r>
            <a:endParaRPr lang="ru-RU" sz="6000" dirty="0">
              <a:latin typeface="Times New Roman" panose="02020603050405020304" pitchFamily="18" charset="0"/>
              <a:cs typeface="Times New Roman" panose="02020603050405020304" pitchFamily="18" charset="0"/>
            </a:endParaRPr>
          </a:p>
        </p:txBody>
      </p:sp>
      <p:sp>
        <p:nvSpPr>
          <p:cNvPr id="4" name="Заголовок 4"/>
          <p:cNvSpPr>
            <a:spLocks noGrp="1"/>
          </p:cNvSpPr>
          <p:nvPr>
            <p:ph type="title"/>
          </p:nvPr>
        </p:nvSpPr>
        <p:spPr/>
        <p:txBody>
          <a:bodyPr/>
          <a:lstStyle/>
          <a:p>
            <a:pPr algn="ctr"/>
            <a:r>
              <a:rPr lang="ru-RU" b="1" dirty="0" smtClean="0">
                <a:latin typeface="Times New Roman" panose="02020603050405020304" pitchFamily="18" charset="0"/>
                <a:cs typeface="Times New Roman" panose="02020603050405020304" pitchFamily="18" charset="0"/>
              </a:rPr>
              <a:t>СРОКИ ГИА</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9754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Times New Roman" panose="02020603050405020304" pitchFamily="18" charset="0"/>
                <a:cs typeface="Times New Roman" panose="02020603050405020304" pitchFamily="18" charset="0"/>
              </a:rPr>
              <a:t>Предметы ГИА</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457200" algn="just">
              <a:buNone/>
            </a:pPr>
            <a:r>
              <a:rPr lang="ru-RU" sz="3200" dirty="0" smtClean="0">
                <a:latin typeface="Times New Roman" panose="02020603050405020304" pitchFamily="18" charset="0"/>
                <a:cs typeface="Times New Roman" panose="02020603050405020304" pitchFamily="18" charset="0"/>
              </a:rPr>
              <a:t>ЕГЭ проводится по </a:t>
            </a:r>
            <a:r>
              <a:rPr lang="ru-RU" sz="3200" b="1" dirty="0" smtClean="0">
                <a:latin typeface="Times New Roman" panose="02020603050405020304" pitchFamily="18" charset="0"/>
                <a:cs typeface="Times New Roman" panose="02020603050405020304" pitchFamily="18" charset="0"/>
              </a:rPr>
              <a:t>15</a:t>
            </a:r>
            <a:r>
              <a:rPr lang="ru-RU" sz="3200" dirty="0" smtClean="0">
                <a:latin typeface="Times New Roman" panose="02020603050405020304" pitchFamily="18" charset="0"/>
                <a:cs typeface="Times New Roman" panose="02020603050405020304" pitchFamily="18" charset="0"/>
              </a:rPr>
              <a:t> общеобразовательным предметам. </a:t>
            </a:r>
          </a:p>
          <a:p>
            <a:pPr marL="0" indent="457200" algn="just">
              <a:buNone/>
            </a:pPr>
            <a:r>
              <a:rPr lang="ru-RU" sz="3200" b="1" dirty="0" smtClean="0">
                <a:latin typeface="Times New Roman" panose="02020603050405020304" pitchFamily="18" charset="0"/>
                <a:cs typeface="Times New Roman" panose="02020603050405020304" pitchFamily="18" charset="0"/>
              </a:rPr>
              <a:t>Для получения аттестата </a:t>
            </a:r>
            <a:r>
              <a:rPr lang="ru-RU" sz="3200" dirty="0" smtClean="0">
                <a:latin typeface="Times New Roman" panose="02020603050405020304" pitchFamily="18" charset="0"/>
                <a:cs typeface="Times New Roman" panose="02020603050405020304" pitchFamily="18" charset="0"/>
              </a:rPr>
              <a:t>выпускники текущего года сдают </a:t>
            </a:r>
            <a:r>
              <a:rPr lang="ru-RU" sz="3200" b="1" u="sng" dirty="0" smtClean="0">
                <a:latin typeface="Times New Roman" panose="02020603050405020304" pitchFamily="18" charset="0"/>
                <a:cs typeface="Times New Roman" panose="02020603050405020304" pitchFamily="18" charset="0"/>
              </a:rPr>
              <a:t>обязательные предметы </a:t>
            </a:r>
            <a:r>
              <a:rPr lang="ru-RU" sz="3200" dirty="0" smtClean="0">
                <a:latin typeface="Times New Roman" panose="02020603050405020304" pitchFamily="18" charset="0"/>
                <a:cs typeface="Times New Roman" panose="02020603050405020304" pitchFamily="18" charset="0"/>
              </a:rPr>
              <a:t>— </a:t>
            </a:r>
            <a:r>
              <a:rPr lang="ru-RU" sz="3200" b="1" dirty="0" smtClean="0">
                <a:latin typeface="Times New Roman" panose="02020603050405020304" pitchFamily="18" charset="0"/>
                <a:cs typeface="Times New Roman" panose="02020603050405020304" pitchFamily="18" charset="0"/>
              </a:rPr>
              <a:t>русский язык и математику (базовый  или профильный уровень)</a:t>
            </a:r>
            <a:r>
              <a:rPr lang="ru-RU" sz="3200" dirty="0" smtClean="0">
                <a:latin typeface="Times New Roman" panose="02020603050405020304" pitchFamily="18" charset="0"/>
                <a:cs typeface="Times New Roman" panose="02020603050405020304" pitchFamily="18" charset="0"/>
              </a:rPr>
              <a:t>. </a:t>
            </a:r>
          </a:p>
          <a:p>
            <a:pPr marL="0" indent="457200" algn="just">
              <a:buNone/>
            </a:pPr>
            <a:r>
              <a:rPr lang="ru-RU" sz="3200" b="1" dirty="0" smtClean="0">
                <a:effectLst/>
                <a:latin typeface="Times New Roman" panose="02020603050405020304" pitchFamily="18" charset="0"/>
                <a:cs typeface="Times New Roman" panose="02020603050405020304" pitchFamily="18" charset="0"/>
              </a:rPr>
              <a:t>Базового уровня </a:t>
            </a:r>
            <a:r>
              <a:rPr lang="ru-RU" sz="3200" dirty="0" smtClean="0">
                <a:effectLst/>
                <a:latin typeface="Times New Roman" panose="02020603050405020304" pitchFamily="18" charset="0"/>
                <a:cs typeface="Times New Roman" panose="02020603050405020304" pitchFamily="18" charset="0"/>
              </a:rPr>
              <a:t>достаточно для получения аттестата, </a:t>
            </a:r>
            <a:r>
              <a:rPr lang="ru-RU" sz="3200" b="1" dirty="0" smtClean="0">
                <a:effectLst/>
                <a:latin typeface="Times New Roman" panose="02020603050405020304" pitchFamily="18" charset="0"/>
                <a:cs typeface="Times New Roman" panose="02020603050405020304" pitchFamily="18" charset="0"/>
              </a:rPr>
              <a:t>профильный уровень </a:t>
            </a:r>
            <a:r>
              <a:rPr lang="ru-RU" sz="3200" dirty="0" smtClean="0">
                <a:effectLst/>
                <a:latin typeface="Times New Roman" panose="02020603050405020304" pitchFamily="18" charset="0"/>
                <a:cs typeface="Times New Roman" panose="02020603050405020304" pitchFamily="18" charset="0"/>
              </a:rPr>
              <a:t>признается в качестве вступительного экзамена в ВУЗ, а также дает право на получение аттестата.</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800764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1420</Words>
  <Application>Microsoft Office PowerPoint</Application>
  <PresentationFormat>Широкоэкранный</PresentationFormat>
  <Paragraphs>170</Paragraphs>
  <Slides>36</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36</vt:i4>
      </vt:variant>
    </vt:vector>
  </HeadingPairs>
  <TitlesOfParts>
    <vt:vector size="43" baseType="lpstr">
      <vt:lpstr>Arial</vt:lpstr>
      <vt:lpstr>Arial Black</vt:lpstr>
      <vt:lpstr>Bahnschrift Light SemiCondensed</vt:lpstr>
      <vt:lpstr>Calibri</vt:lpstr>
      <vt:lpstr>Calibri Light</vt:lpstr>
      <vt:lpstr>Times New Roman</vt:lpstr>
      <vt:lpstr>Тема Office</vt:lpstr>
      <vt:lpstr>ГИА-11 Государственная итоговая аттестация  в 2022/2023 учебном году</vt:lpstr>
      <vt:lpstr>Презентация PowerPoint</vt:lpstr>
      <vt:lpstr>Презентация PowerPoint</vt:lpstr>
      <vt:lpstr>Презентация PowerPoint</vt:lpstr>
      <vt:lpstr>Презентация PowerPoint</vt:lpstr>
      <vt:lpstr>ВНИМАНИЕ!!!</vt:lpstr>
      <vt:lpstr>Участники ГИА - 11</vt:lpstr>
      <vt:lpstr>СРОКИ ГИА</vt:lpstr>
      <vt:lpstr>Предметы ГИА</vt:lpstr>
      <vt:lpstr>Предметы ГИА</vt:lpstr>
      <vt:lpstr>Предметы ГИА</vt:lpstr>
      <vt:lpstr>Презентация PowerPoint</vt:lpstr>
      <vt:lpstr>Предметы ГИА</vt:lpstr>
      <vt:lpstr>Презентация PowerPoint</vt:lpstr>
      <vt:lpstr>Презентация PowerPoint</vt:lpstr>
      <vt:lpstr>ВНИМАНИЕ!!!</vt:lpstr>
      <vt:lpstr>Презентация PowerPoint</vt:lpstr>
      <vt:lpstr>ЗАДАНИЯ ЕГЭ</vt:lpstr>
      <vt:lpstr>РЕЗУЛЬТАТЫ ГИА</vt:lpstr>
      <vt:lpstr>РЕЗУЛЬТАТЫ ГИА</vt:lpstr>
      <vt:lpstr>РЕЗУЛЬТАТЫ ГИА</vt:lpstr>
      <vt:lpstr>Презентация PowerPoint</vt:lpstr>
      <vt:lpstr>Чем пользоваться на ЕГЭ:</vt:lpstr>
      <vt:lpstr>Внимание! </vt:lpstr>
      <vt:lpstr>Презентация PowerPoint</vt:lpstr>
      <vt:lpstr>Участник ЕГЭ имеет право подать апелляцию.</vt:lpstr>
      <vt:lpstr>Подача апелляции  </vt:lpstr>
      <vt:lpstr>Подача апелляции  </vt:lpstr>
      <vt:lpstr>Правила подачи апелляции:</vt:lpstr>
      <vt:lpstr>Внимание! </vt:lpstr>
      <vt:lpstr>Правила подачи апелляции:</vt:lpstr>
      <vt:lpstr>Правила подачи апелляции:</vt:lpstr>
      <vt:lpstr>Правила подачи апелляции:</vt:lpstr>
      <vt:lpstr>Внимание! </vt:lpstr>
      <vt:lpstr>Повторное прохождение ГИА</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ГИА-11 Государственная итоговая аттестация  в 2019/2020 учебном году</dc:title>
  <dc:creator>Алена Кравченко</dc:creator>
  <cp:lastModifiedBy>Алена Кравченко</cp:lastModifiedBy>
  <cp:revision>46</cp:revision>
  <dcterms:created xsi:type="dcterms:W3CDTF">2019-11-16T06:49:12Z</dcterms:created>
  <dcterms:modified xsi:type="dcterms:W3CDTF">2022-11-28T08:11:26Z</dcterms:modified>
</cp:coreProperties>
</file>