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5" r:id="rId8"/>
    <p:sldId id="266" r:id="rId9"/>
    <p:sldId id="290" r:id="rId10"/>
    <p:sldId id="261" r:id="rId11"/>
    <p:sldId id="272" r:id="rId12"/>
    <p:sldId id="276" r:id="rId13"/>
    <p:sldId id="277" r:id="rId14"/>
    <p:sldId id="278" r:id="rId15"/>
    <p:sldId id="279" r:id="rId16"/>
    <p:sldId id="280" r:id="rId17"/>
    <p:sldId id="281" r:id="rId18"/>
    <p:sldId id="282" r:id="rId19"/>
    <p:sldId id="283" r:id="rId20"/>
    <p:sldId id="288" r:id="rId21"/>
    <p:sldId id="289"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C39892-112A-4501-894F-68C1D6F95D59}" type="datetimeFigureOut">
              <a:rPr lang="ru-RU" smtClean="0"/>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185971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39892-112A-4501-894F-68C1D6F95D59}" type="datetimeFigureOut">
              <a:rPr lang="ru-RU" smtClean="0"/>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35987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39892-112A-4501-894F-68C1D6F95D59}" type="datetimeFigureOut">
              <a:rPr lang="ru-RU" smtClean="0"/>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5670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C39892-112A-4501-894F-68C1D6F95D59}" type="datetimeFigureOut">
              <a:rPr lang="ru-RU" smtClean="0"/>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182336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C39892-112A-4501-894F-68C1D6F95D59}" type="datetimeFigureOut">
              <a:rPr lang="ru-RU" smtClean="0"/>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389193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C39892-112A-4501-894F-68C1D6F95D59}" type="datetimeFigureOut">
              <a:rPr lang="ru-RU" smtClean="0"/>
              <a:t>22.11.2022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310390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C39892-112A-4501-894F-68C1D6F95D59}" type="datetimeFigureOut">
              <a:rPr lang="ru-RU" smtClean="0"/>
              <a:t>22.11.2022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9384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C39892-112A-4501-894F-68C1D6F95D59}" type="datetimeFigureOut">
              <a:rPr lang="ru-RU" smtClean="0"/>
              <a:t>22.11.2022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113088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C39892-112A-4501-894F-68C1D6F95D59}" type="datetimeFigureOut">
              <a:rPr lang="ru-RU" smtClean="0"/>
              <a:t>22.11.2022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424051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1C39892-112A-4501-894F-68C1D6F95D59}" type="datetimeFigureOut">
              <a:rPr lang="ru-RU" smtClean="0"/>
              <a:t>22.11.2022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223072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1C39892-112A-4501-894F-68C1D6F95D59}" type="datetimeFigureOut">
              <a:rPr lang="ru-RU" smtClean="0"/>
              <a:t>22.11.2022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0CCF20-5CE9-4FC5-A3B3-B865433164B9}" type="slidenum">
              <a:rPr lang="ru-RU" smtClean="0"/>
              <a:t>‹#›</a:t>
            </a:fld>
            <a:endParaRPr lang="ru-RU"/>
          </a:p>
        </p:txBody>
      </p:sp>
    </p:spTree>
    <p:extLst>
      <p:ext uri="{BB962C8B-B14F-4D97-AF65-F5344CB8AC3E}">
        <p14:creationId xmlns:p14="http://schemas.microsoft.com/office/powerpoint/2010/main" val="215981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94">
              <a:srgbClr val="FFE699"/>
            </a:gs>
            <a:gs pos="91806">
              <a:schemeClr val="accent6">
                <a:lumMod val="40000"/>
                <a:lumOff val="60000"/>
              </a:schemeClr>
            </a:gs>
            <a:gs pos="0">
              <a:schemeClr val="accent4">
                <a:lumMod val="40000"/>
                <a:lumOff val="60000"/>
              </a:schemeClr>
            </a:gs>
            <a:gs pos="74000">
              <a:schemeClr val="accent4">
                <a:lumMod val="40000"/>
                <a:lumOff val="60000"/>
              </a:schemeClr>
            </a:gs>
            <a:gs pos="83000">
              <a:schemeClr val="accent6">
                <a:lumMod val="60000"/>
                <a:lumOff val="40000"/>
              </a:schemeClr>
            </a:gs>
            <a:gs pos="100000">
              <a:schemeClr val="accent6">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39892-112A-4501-894F-68C1D6F95D59}" type="datetimeFigureOut">
              <a:rPr lang="ru-RU" smtClean="0"/>
              <a:t>22.11.2022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CCF20-5CE9-4FC5-A3B3-B865433164B9}" type="slidenum">
              <a:rPr lang="ru-RU" smtClean="0"/>
              <a:t>‹#›</a:t>
            </a:fld>
            <a:endParaRPr lang="ru-RU"/>
          </a:p>
        </p:txBody>
      </p:sp>
    </p:spTree>
    <p:extLst>
      <p:ext uri="{BB962C8B-B14F-4D97-AF65-F5344CB8AC3E}">
        <p14:creationId xmlns:p14="http://schemas.microsoft.com/office/powerpoint/2010/main" val="601998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ge.spb.ru/index.php?option=com_k2&amp;view=item&amp;layout=item&amp;id=67&amp;Itemid=290" TargetMode="External"/><Relationship Id="rId2" Type="http://schemas.openxmlformats.org/officeDocument/2006/relationships/hyperlink" Target="http://fipi.r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ge.spb.r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mon.gov.ru/" TargetMode="External"/><Relationship Id="rId2" Type="http://schemas.openxmlformats.org/officeDocument/2006/relationships/hyperlink" Target="https://www.ege.spb.ru/index.php?option=com_k2&amp;view=item&amp;id=606:ob-utverzhdenii-poryadka-provedeniya-gosudarstvennoj-itogovoj-attestatsii-po-obrazovatelnym-programmam-srednego-obshchego-obrazovaniya&amp;Itemid=20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ge.spb.ru/result/index.php?mode=gia2021&amp;wave=1" TargetMode="External"/><Relationship Id="rId2" Type="http://schemas.openxmlformats.org/officeDocument/2006/relationships/hyperlink" Target="http://ege.spb.r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ge.spb.ru/index.php?option=com_k2&amp;view=item&amp;layout=item&amp;id=180&amp;Itemid=35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48697" y="1738632"/>
            <a:ext cx="8424936" cy="1470025"/>
          </a:xfrm>
        </p:spPr>
        <p:txBody>
          <a:bodyPr>
            <a:noAutofit/>
          </a:bodyPr>
          <a:lstStyle/>
          <a:p>
            <a:r>
              <a:rPr lang="ru-RU" sz="5400" b="1" dirty="0" smtClean="0">
                <a:latin typeface="Times New Roman" pitchFamily="18" charset="0"/>
                <a:cs typeface="Times New Roman" pitchFamily="18" charset="0"/>
              </a:rPr>
              <a:t>ГИА-9</a:t>
            </a:r>
            <a:r>
              <a:rPr lang="ru-RU" sz="5400" b="1" dirty="0">
                <a:latin typeface="Times New Roman" pitchFamily="18" charset="0"/>
                <a:cs typeface="Times New Roman" pitchFamily="18" charset="0"/>
              </a:rPr>
              <a:t/>
            </a:r>
            <a:br>
              <a:rPr lang="ru-RU" sz="5400" b="1" dirty="0">
                <a:latin typeface="Times New Roman" pitchFamily="18" charset="0"/>
                <a:cs typeface="Times New Roman" pitchFamily="18" charset="0"/>
              </a:rPr>
            </a:br>
            <a:r>
              <a:rPr lang="ru-RU" sz="3600" b="1" dirty="0">
                <a:latin typeface="Times New Roman" pitchFamily="18" charset="0"/>
                <a:cs typeface="Times New Roman" pitchFamily="18" charset="0"/>
              </a:rPr>
              <a:t>Государственная итоговая аттестация </a:t>
            </a:r>
            <a:br>
              <a:rPr lang="ru-RU" sz="3600" b="1" dirty="0">
                <a:latin typeface="Times New Roman" pitchFamily="18" charset="0"/>
                <a:cs typeface="Times New Roman" pitchFamily="18" charset="0"/>
              </a:rPr>
            </a:br>
            <a:r>
              <a:rPr lang="ru-RU" sz="3600" b="1" dirty="0">
                <a:latin typeface="Times New Roman" pitchFamily="18" charset="0"/>
                <a:cs typeface="Times New Roman" pitchFamily="18" charset="0"/>
              </a:rPr>
              <a:t>в </a:t>
            </a:r>
            <a:r>
              <a:rPr lang="ru-RU" sz="3600" b="1" dirty="0" smtClean="0">
                <a:latin typeface="Times New Roman" pitchFamily="18" charset="0"/>
                <a:cs typeface="Times New Roman" pitchFamily="18" charset="0"/>
              </a:rPr>
              <a:t>2022/202</a:t>
            </a:r>
            <a:r>
              <a:rPr lang="ru-RU" sz="3600" b="1" dirty="0">
                <a:latin typeface="Times New Roman" pitchFamily="18" charset="0"/>
                <a:cs typeface="Times New Roman" pitchFamily="18" charset="0"/>
              </a:rPr>
              <a:t>3</a:t>
            </a:r>
            <a:r>
              <a:rPr lang="ru-RU" sz="3600" b="1" dirty="0" smtClean="0">
                <a:latin typeface="Times New Roman" pitchFamily="18" charset="0"/>
                <a:cs typeface="Times New Roman" pitchFamily="18" charset="0"/>
              </a:rPr>
              <a:t> </a:t>
            </a:r>
            <a:r>
              <a:rPr lang="ru-RU" sz="3600" b="1" dirty="0">
                <a:latin typeface="Times New Roman" pitchFamily="18" charset="0"/>
                <a:cs typeface="Times New Roman" pitchFamily="18" charset="0"/>
              </a:rPr>
              <a:t>учебном году</a:t>
            </a:r>
          </a:p>
        </p:txBody>
      </p:sp>
      <p:sp>
        <p:nvSpPr>
          <p:cNvPr id="4" name="Прямоугольник 3"/>
          <p:cNvSpPr/>
          <p:nvPr/>
        </p:nvSpPr>
        <p:spPr>
          <a:xfrm>
            <a:off x="2388757" y="147437"/>
            <a:ext cx="7344816" cy="1015663"/>
          </a:xfrm>
          <a:prstGeom prst="rect">
            <a:avLst/>
          </a:prstGeom>
        </p:spPr>
        <p:txBody>
          <a:bodyPr wrap="square">
            <a:spAutoFit/>
          </a:bodyPr>
          <a:lstStyle/>
          <a:p>
            <a:pPr algn="ctr"/>
            <a:r>
              <a:rPr lang="ru-RU" sz="2000" dirty="0">
                <a:latin typeface="Times New Roman" pitchFamily="18" charset="0"/>
                <a:cs typeface="Times New Roman" pitchFamily="18" charset="0"/>
              </a:rPr>
              <a:t>Государственное бюджетное общеобразовательное учреждение лицей № 445 </a:t>
            </a:r>
          </a:p>
          <a:p>
            <a:pPr algn="ctr"/>
            <a:r>
              <a:rPr lang="ru-RU" sz="2000" dirty="0">
                <a:latin typeface="Times New Roman" pitchFamily="18" charset="0"/>
                <a:cs typeface="Times New Roman" pitchFamily="18" charset="0"/>
              </a:rPr>
              <a:t>Курортного района Санкт-Петербурга</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937" y="3415937"/>
            <a:ext cx="4589417" cy="3442063"/>
          </a:xfrm>
          <a:prstGeom prst="rect">
            <a:avLst/>
          </a:prstGeom>
        </p:spPr>
      </p:pic>
    </p:spTree>
    <p:extLst>
      <p:ext uri="{BB962C8B-B14F-4D97-AF65-F5344CB8AC3E}">
        <p14:creationId xmlns:p14="http://schemas.microsoft.com/office/powerpoint/2010/main" val="324189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051" y="113211"/>
            <a:ext cx="11530149" cy="6670766"/>
          </a:xfrm>
        </p:spPr>
        <p:txBody>
          <a:bodyPr>
            <a:normAutofit fontScale="92500" lnSpcReduction="20000"/>
          </a:bodyPr>
          <a:lstStyle/>
          <a:p>
            <a:pPr marL="0" indent="0" algn="ctr">
              <a:buNone/>
            </a:pPr>
            <a:r>
              <a:rPr lang="ru-RU" sz="3500" b="1" dirty="0" smtClean="0">
                <a:solidFill>
                  <a:schemeClr val="accent5">
                    <a:lumMod val="50000"/>
                  </a:schemeClr>
                </a:solidFill>
                <a:latin typeface="Times New Roman" panose="02020603050405020304" pitchFamily="18" charset="0"/>
                <a:cs typeface="Times New Roman" panose="02020603050405020304" pitchFamily="18" charset="0"/>
              </a:rPr>
              <a:t>ЗАДАНИЯ ОГЭ</a:t>
            </a:r>
            <a:endParaRPr lang="ru-RU" sz="3200" b="1" dirty="0" smtClean="0">
              <a:solidFill>
                <a:schemeClr val="accent5">
                  <a:lumMod val="50000"/>
                </a:schemeClr>
              </a:solidFill>
              <a:latin typeface="Times New Roman" panose="02020603050405020304" pitchFamily="18" charset="0"/>
              <a:cs typeface="Times New Roman" panose="02020603050405020304" pitchFamily="18" charset="0"/>
            </a:endParaRPr>
          </a:p>
          <a:p>
            <a:r>
              <a:rPr lang="ru-RU" dirty="0"/>
              <a:t>Экзаменационные задания ОГЭ — контрольные измерительные материалы </a:t>
            </a:r>
            <a:r>
              <a:rPr lang="ru-RU" b="1" dirty="0"/>
              <a:t>(КИМ</a:t>
            </a:r>
            <a:r>
              <a:rPr lang="ru-RU" dirty="0"/>
              <a:t>) представляют собой комплексы заданий стандартизированной формы, выполнение которых позволяет установить уровень освоения федерального государственного образовательного стандарта.</a:t>
            </a:r>
          </a:p>
          <a:p>
            <a:r>
              <a:rPr lang="ru-RU" dirty="0"/>
              <a:t>Задания КИМ разрабатываются </a:t>
            </a:r>
            <a:r>
              <a:rPr lang="ru-RU" dirty="0">
                <a:hlinkClick r:id="rId2"/>
              </a:rPr>
              <a:t>ФГБНУ "Федеральный институт педагогических измерений"</a:t>
            </a:r>
            <a:r>
              <a:rPr lang="ru-RU" dirty="0"/>
              <a:t> (ФИПИ). С документами, регламентирующими структуру и содержание КИМ (кодификаторами, спецификациями), а также с демонстрационными вариантами ЕГЭ по каждому предмету, можно ознакомиться в разделе "</a:t>
            </a:r>
            <a:r>
              <a:rPr lang="ru-RU" dirty="0">
                <a:hlinkClick r:id="rId3"/>
              </a:rPr>
              <a:t>Демонстрационные варианты КИМ</a:t>
            </a:r>
            <a:r>
              <a:rPr lang="ru-RU" dirty="0"/>
              <a:t>".</a:t>
            </a:r>
          </a:p>
          <a:p>
            <a:r>
              <a:rPr lang="ru-RU" b="1" dirty="0"/>
              <a:t>КИМ включают в себя задания двух типов</a:t>
            </a:r>
            <a:r>
              <a:rPr lang="ru-RU" dirty="0"/>
              <a:t>:</a:t>
            </a:r>
          </a:p>
          <a:p>
            <a:r>
              <a:rPr lang="ru-RU" dirty="0"/>
              <a:t>с кратким ответом, который нужно установить в ходе выполнения задания и записать (слово, словосочетание, число, последовательность цифр и т.п.);</a:t>
            </a:r>
          </a:p>
          <a:p>
            <a:r>
              <a:rPr lang="ru-RU" dirty="0"/>
              <a:t>с развернутым ответом (словесное обоснование, математический вывод, эссе, доказательства, изложение собственной позиции).</a:t>
            </a:r>
          </a:p>
          <a:p>
            <a:r>
              <a:rPr lang="ru-RU" dirty="0"/>
              <a:t>В КИМ по литературе отсутствуют задания с кратким ответом.</a:t>
            </a:r>
          </a:p>
          <a:p>
            <a:r>
              <a:rPr lang="ru-RU" dirty="0"/>
              <a:t>При проведении ОГЭ по иностранным языкам в состав варианта КИМ также входят задания для разделов "</a:t>
            </a:r>
            <a:r>
              <a:rPr lang="ru-RU" dirty="0" err="1"/>
              <a:t>Аудирование</a:t>
            </a:r>
            <a:r>
              <a:rPr lang="ru-RU" dirty="0"/>
              <a:t>" и "Говорение".</a:t>
            </a:r>
          </a:p>
        </p:txBody>
      </p:sp>
    </p:spTree>
    <p:extLst>
      <p:ext uri="{BB962C8B-B14F-4D97-AF65-F5344CB8AC3E}">
        <p14:creationId xmlns:p14="http://schemas.microsoft.com/office/powerpoint/2010/main" val="117404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8046"/>
            <a:ext cx="10515600" cy="1020128"/>
          </a:xfrm>
        </p:spPr>
        <p:txBody>
          <a:bodyPr/>
          <a:lstStyle/>
          <a:p>
            <a:pPr algn="ctr"/>
            <a:r>
              <a:rPr lang="ru-RU" b="1" dirty="0" smtClean="0">
                <a:solidFill>
                  <a:schemeClr val="accent5">
                    <a:lumMod val="50000"/>
                  </a:schemeClr>
                </a:solidFill>
                <a:latin typeface="Times New Roman" panose="02020603050405020304" pitchFamily="18" charset="0"/>
                <a:cs typeface="Times New Roman" panose="02020603050405020304" pitchFamily="18" charset="0"/>
              </a:rPr>
              <a:t>РЕЗУЛЬТАТЫ ГИА</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68174"/>
            <a:ext cx="10515600" cy="5008789"/>
          </a:xfrm>
        </p:spPr>
        <p:txBody>
          <a:bodyPr>
            <a:normAutofit fontScale="92500" lnSpcReduction="10000"/>
          </a:bodyPr>
          <a:lstStyle/>
          <a:p>
            <a:r>
              <a:rPr lang="ru-RU" sz="3600" dirty="0" smtClean="0"/>
              <a:t>При </a:t>
            </a:r>
            <a:r>
              <a:rPr lang="ru-RU" sz="3600" dirty="0"/>
              <a:t>проведении ГИА-9 используется </a:t>
            </a:r>
            <a:r>
              <a:rPr lang="ru-RU" sz="3600" u="sng" dirty="0"/>
              <a:t>пятибалльная</a:t>
            </a:r>
            <a:r>
              <a:rPr lang="ru-RU" sz="3600" dirty="0"/>
              <a:t> система оценки.</a:t>
            </a:r>
          </a:p>
          <a:p>
            <a:r>
              <a:rPr lang="ru-RU" sz="3600" dirty="0"/>
              <a:t>При проведении ОГЭ ответы на </a:t>
            </a:r>
            <a:r>
              <a:rPr lang="ru-RU" sz="3600" u="sng" dirty="0"/>
              <a:t>задания с кратким ответом проверяются </a:t>
            </a:r>
            <a:r>
              <a:rPr lang="ru-RU" sz="3600" u="sng" dirty="0" err="1"/>
              <a:t>автоматизированно</a:t>
            </a:r>
            <a:r>
              <a:rPr lang="ru-RU" sz="3600" dirty="0"/>
              <a:t>.</a:t>
            </a:r>
          </a:p>
          <a:p>
            <a:r>
              <a:rPr lang="ru-RU" sz="3600" dirty="0"/>
              <a:t>Ответы на задания </a:t>
            </a:r>
            <a:r>
              <a:rPr lang="ru-RU" sz="3600" u="sng" dirty="0"/>
              <a:t>с развернутым ответом</a:t>
            </a:r>
            <a:r>
              <a:rPr lang="ru-RU" sz="3600" dirty="0"/>
              <a:t>, а также экзаменационные работы ГВЭ </a:t>
            </a:r>
            <a:r>
              <a:rPr lang="ru-RU" sz="3600" u="sng" dirty="0"/>
              <a:t>проверяются экспертами предметных комиссий.</a:t>
            </a:r>
          </a:p>
          <a:p>
            <a:r>
              <a:rPr lang="ru-RU" sz="3600" dirty="0"/>
              <a:t>Каждая экзаменационная работа ГИА-9 проверяется как </a:t>
            </a:r>
            <a:r>
              <a:rPr lang="ru-RU" sz="3600" b="1" dirty="0"/>
              <a:t>минимум двумя независимыми экспертами</a:t>
            </a:r>
            <a:r>
              <a:rPr lang="ru-RU" sz="3600" dirty="0"/>
              <a:t>. За каждый ответ экзаменационной работы эксперт выставляет </a:t>
            </a:r>
            <a:r>
              <a:rPr lang="ru-RU" sz="3600" dirty="0" err="1"/>
              <a:t>соответствющие</a:t>
            </a:r>
            <a:r>
              <a:rPr lang="ru-RU" sz="3600" dirty="0"/>
              <a:t> баллы.</a:t>
            </a:r>
          </a:p>
          <a:p>
            <a:pPr marL="0" indent="0" algn="ctr">
              <a:buNone/>
            </a:pP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291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8574" y="574340"/>
            <a:ext cx="10515600" cy="5460699"/>
          </a:xfrm>
        </p:spPr>
        <p:txBody>
          <a:bodyPr>
            <a:normAutofit/>
          </a:bodyPr>
          <a:lstStyle/>
          <a:p>
            <a:pPr marL="0" indent="457200" algn="just">
              <a:buNone/>
            </a:pPr>
            <a:r>
              <a:rPr lang="ru-RU" sz="3600" dirty="0" smtClean="0">
                <a:latin typeface="Times New Roman" panose="02020603050405020304" pitchFamily="18" charset="0"/>
                <a:cs typeface="Times New Roman" panose="02020603050405020304" pitchFamily="18" charset="0"/>
              </a:rPr>
              <a:t>В Санкт-Петербурге разработана система информирования о результатах ГИА. Участники ГИА, сдававшие экзамены в Санкт-Петербурге, могут ознакомиться с результатами ГИА воспользовавшись ссылкой на </a:t>
            </a:r>
            <a:r>
              <a:rPr lang="ru-RU" sz="3600" dirty="0" smtClean="0">
                <a:latin typeface="Times New Roman" panose="02020603050405020304" pitchFamily="18" charset="0"/>
                <a:cs typeface="Times New Roman" panose="02020603050405020304" pitchFamily="18" charset="0"/>
                <a:hlinkClick r:id="rId2"/>
              </a:rPr>
              <a:t>главной странице Официального информационного портала государственной итоговой аттестации выпускников 9 и 11 классов в Санкт-Петербурге</a:t>
            </a:r>
            <a:r>
              <a:rPr lang="ru-RU" sz="3600" dirty="0" smtClean="0">
                <a:latin typeface="Times New Roman" panose="02020603050405020304" pitchFamily="18" charset="0"/>
                <a:cs typeface="Times New Roman" panose="02020603050405020304" pitchFamily="18" charset="0"/>
              </a:rPr>
              <a:t> "Результаты ЕГЭ".</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591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1080" y="74912"/>
            <a:ext cx="10515600" cy="1325563"/>
          </a:xfrm>
        </p:spPr>
        <p:txBody>
          <a:bodyPr/>
          <a:lstStyle/>
          <a:p>
            <a:pPr algn="ctr"/>
            <a:r>
              <a:rPr lang="ru-RU" b="1" dirty="0" smtClean="0">
                <a:latin typeface="Times New Roman" panose="02020603050405020304" pitchFamily="18" charset="0"/>
                <a:cs typeface="Times New Roman" panose="02020603050405020304" pitchFamily="18" charset="0"/>
              </a:rPr>
              <a:t>Чем пользоваться на </a:t>
            </a:r>
            <a:r>
              <a:rPr lang="ru-RU" b="1" dirty="0" smtClean="0">
                <a:latin typeface="Times New Roman" panose="02020603050405020304" pitchFamily="18" charset="0"/>
                <a:cs typeface="Times New Roman" panose="02020603050405020304" pitchFamily="18" charset="0"/>
              </a:rPr>
              <a:t>ОГЭ</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77516" y="1400475"/>
            <a:ext cx="11203806" cy="5457525"/>
          </a:xfrm>
        </p:spPr>
        <p:txBody>
          <a:bodyPr>
            <a:normAutofit fontScale="77500" lnSpcReduction="20000"/>
          </a:bodyPr>
          <a:lstStyle/>
          <a:p>
            <a:pPr marL="0" indent="0">
              <a:buNone/>
            </a:pPr>
            <a:r>
              <a:rPr lang="ru-RU" sz="2900" dirty="0" smtClean="0">
                <a:latin typeface="Times New Roman" panose="02020603050405020304" pitchFamily="18" charset="0"/>
                <a:cs typeface="Times New Roman" panose="02020603050405020304" pitchFamily="18" charset="0"/>
              </a:rPr>
              <a:t>Во время проведения экзамена на рабочем столе обучающегося, выпускника прошлых лет, помимо экзаменационных материалов, находятся:</a:t>
            </a:r>
          </a:p>
          <a:p>
            <a:r>
              <a:rPr lang="ru-RU" sz="2900" dirty="0" smtClean="0">
                <a:latin typeface="Times New Roman" panose="02020603050405020304" pitchFamily="18" charset="0"/>
                <a:cs typeface="Times New Roman" panose="02020603050405020304" pitchFamily="18" charset="0"/>
              </a:rPr>
              <a:t>ручка;</a:t>
            </a:r>
          </a:p>
          <a:p>
            <a:r>
              <a:rPr lang="ru-RU" sz="2900" dirty="0" smtClean="0">
                <a:latin typeface="Times New Roman" panose="02020603050405020304" pitchFamily="18" charset="0"/>
                <a:cs typeface="Times New Roman" panose="02020603050405020304" pitchFamily="18" charset="0"/>
              </a:rPr>
              <a:t>документ, удостоверяющий личность;</a:t>
            </a:r>
          </a:p>
          <a:p>
            <a:r>
              <a:rPr lang="ru-RU" sz="2900" dirty="0" smtClean="0">
                <a:latin typeface="Times New Roman" panose="02020603050405020304" pitchFamily="18" charset="0"/>
                <a:cs typeface="Times New Roman" panose="02020603050405020304" pitchFamily="18" charset="0"/>
              </a:rPr>
              <a:t>лекарства и питание (при необходимости);</a:t>
            </a:r>
          </a:p>
          <a:p>
            <a:r>
              <a:rPr lang="ru-RU" sz="2900" dirty="0" smtClean="0">
                <a:latin typeface="Times New Roman" panose="02020603050405020304" pitchFamily="18" charset="0"/>
                <a:cs typeface="Times New Roman" panose="02020603050405020304" pitchFamily="18" charset="0"/>
              </a:rPr>
              <a:t>специальные технические средства (для лиц, указанных в пункте 53 </a:t>
            </a:r>
            <a:r>
              <a:rPr lang="ru-RU" sz="2900" dirty="0" smtClean="0">
                <a:latin typeface="Times New Roman" panose="02020603050405020304" pitchFamily="18" charset="0"/>
                <a:cs typeface="Times New Roman" panose="02020603050405020304" pitchFamily="18" charset="0"/>
                <a:hlinkClick r:id="rId2"/>
              </a:rPr>
              <a:t>Порядка</a:t>
            </a:r>
            <a:r>
              <a:rPr lang="ru-RU" sz="2900" dirty="0" smtClean="0">
                <a:latin typeface="Times New Roman" panose="02020603050405020304" pitchFamily="18" charset="0"/>
                <a:cs typeface="Times New Roman" panose="02020603050405020304" pitchFamily="18" charset="0"/>
              </a:rPr>
              <a:t>)</a:t>
            </a:r>
          </a:p>
          <a:p>
            <a:r>
              <a:rPr lang="ru-RU" sz="2900" dirty="0" smtClean="0">
                <a:latin typeface="Times New Roman" panose="02020603050405020304" pitchFamily="18" charset="0"/>
                <a:cs typeface="Times New Roman" panose="02020603050405020304" pitchFamily="18" charset="0"/>
              </a:rPr>
              <a:t>черновик</a:t>
            </a:r>
          </a:p>
          <a:p>
            <a:pPr marL="0" indent="0">
              <a:buNone/>
            </a:pPr>
            <a:r>
              <a:rPr lang="ru-RU" sz="2900" dirty="0" smtClean="0">
                <a:latin typeface="Times New Roman" panose="02020603050405020304" pitchFamily="18" charset="0"/>
                <a:cs typeface="Times New Roman" panose="02020603050405020304" pitchFamily="18" charset="0"/>
              </a:rPr>
              <a:t>Обращаем ваше внимание, что согласно п.45 Порядка проведения ГИА, во время экзамена на рабочем столе участника экзамена при необходимости могут находиться лекарства. Необходимость наличия лекарственных препаратов или лечебного питания подтверждается справкой лечащего врача и </a:t>
            </a:r>
            <a:r>
              <a:rPr lang="ru-RU" sz="2900" b="1" dirty="0" smtClean="0">
                <a:latin typeface="Times New Roman" panose="02020603050405020304" pitchFamily="18" charset="0"/>
                <a:cs typeface="Times New Roman" panose="02020603050405020304" pitchFamily="18" charset="0"/>
              </a:rPr>
              <a:t>не требует заключения ЦПМПК.</a:t>
            </a:r>
            <a:endParaRPr lang="ru-RU" sz="2900" dirty="0" smtClean="0">
              <a:latin typeface="Times New Roman" panose="02020603050405020304" pitchFamily="18" charset="0"/>
              <a:cs typeface="Times New Roman" panose="02020603050405020304" pitchFamily="18" charset="0"/>
            </a:endParaRPr>
          </a:p>
          <a:p>
            <a:pPr marL="0" indent="0">
              <a:buNone/>
            </a:pPr>
            <a:r>
              <a:rPr lang="ru-RU" sz="2900" dirty="0" smtClean="0">
                <a:latin typeface="Times New Roman" panose="02020603050405020304" pitchFamily="18" charset="0"/>
                <a:cs typeface="Times New Roman" panose="02020603050405020304" pitchFamily="18" charset="0"/>
              </a:rPr>
              <a:t>Перечень </a:t>
            </a:r>
            <a:r>
              <a:rPr lang="ru-RU" sz="2900" dirty="0" smtClean="0">
                <a:effectLst/>
                <a:latin typeface="Times New Roman" panose="02020603050405020304" pitchFamily="18" charset="0"/>
                <a:cs typeface="Times New Roman" panose="02020603050405020304" pitchFamily="18" charset="0"/>
              </a:rPr>
              <a:t>разрешенных средств обучения и воспитания</a:t>
            </a:r>
            <a:r>
              <a:rPr lang="ru-RU" sz="2900" dirty="0" smtClean="0">
                <a:latin typeface="Times New Roman" panose="02020603050405020304" pitchFamily="18" charset="0"/>
                <a:cs typeface="Times New Roman" panose="02020603050405020304" pitchFamily="18" charset="0"/>
              </a:rPr>
              <a:t>, которыми разрешается пользоваться во время экзаменов по каждому предмету </a:t>
            </a:r>
            <a:r>
              <a:rPr lang="ru-RU" sz="2900" dirty="0" smtClean="0">
                <a:latin typeface="Times New Roman" panose="02020603050405020304" pitchFamily="18" charset="0"/>
                <a:cs typeface="Times New Roman" panose="02020603050405020304" pitchFamily="18" charset="0"/>
              </a:rPr>
              <a:t>ОГЭ</a:t>
            </a:r>
            <a:r>
              <a:rPr lang="ru-RU" sz="2900" dirty="0" smtClean="0">
                <a:latin typeface="Times New Roman" panose="02020603050405020304" pitchFamily="18" charset="0"/>
                <a:cs typeface="Times New Roman" panose="02020603050405020304" pitchFamily="18" charset="0"/>
              </a:rPr>
              <a:t>, ежегодно утверждается приказом </a:t>
            </a:r>
            <a:r>
              <a:rPr lang="ru-RU" sz="2900" dirty="0" smtClean="0">
                <a:latin typeface="Times New Roman" panose="02020603050405020304" pitchFamily="18" charset="0"/>
                <a:cs typeface="Times New Roman" panose="02020603050405020304" pitchFamily="18" charset="0"/>
                <a:hlinkClick r:id="rId3"/>
              </a:rPr>
              <a:t>Министерства образования и науки Российской Федерации</a:t>
            </a:r>
            <a:r>
              <a:rPr lang="ru-RU" sz="2900" dirty="0" smtClean="0">
                <a:latin typeface="Times New Roman" panose="02020603050405020304" pitchFamily="18" charset="0"/>
                <a:cs typeface="Times New Roman" panose="02020603050405020304" pitchFamily="18" charset="0"/>
              </a:rPr>
              <a:t>.</a:t>
            </a:r>
          </a:p>
          <a:p>
            <a:r>
              <a:rPr lang="ru-RU" sz="2900" dirty="0" smtClean="0">
                <a:latin typeface="Times New Roman" panose="02020603050405020304" pitchFamily="18" charset="0"/>
                <a:cs typeface="Times New Roman" panose="02020603050405020304" pitchFamily="18" charset="0"/>
              </a:rPr>
              <a:t>Кроме того, в комплекты КИМ по некоторым предметам включены справочные материалы.</a:t>
            </a:r>
          </a:p>
          <a:p>
            <a:endParaRPr lang="ru-RU" dirty="0"/>
          </a:p>
        </p:txBody>
      </p:sp>
    </p:spTree>
    <p:extLst>
      <p:ext uri="{BB962C8B-B14F-4D97-AF65-F5344CB8AC3E}">
        <p14:creationId xmlns:p14="http://schemas.microsoft.com/office/powerpoint/2010/main" val="60914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9386"/>
            <a:ext cx="10515600" cy="915035"/>
          </a:xfrm>
        </p:spPr>
        <p:txBody>
          <a:bodyPr>
            <a:noAutofit/>
          </a:bodyPr>
          <a:lstStyle/>
          <a:p>
            <a:pPr algn="ctr"/>
            <a:r>
              <a:rPr lang="ru-RU" sz="5400" b="1" dirty="0" smtClean="0">
                <a:solidFill>
                  <a:srgbClr val="FF0000"/>
                </a:solidFill>
                <a:latin typeface="Times New Roman" panose="02020603050405020304" pitchFamily="18" charset="0"/>
                <a:cs typeface="Times New Roman" panose="02020603050405020304" pitchFamily="18" charset="0"/>
              </a:rPr>
              <a:t>Внимание!</a:t>
            </a:r>
            <a:br>
              <a:rPr lang="ru-RU" sz="5400" b="1" dirty="0" smtClean="0">
                <a:solidFill>
                  <a:srgbClr val="FF0000"/>
                </a:solidFill>
                <a:latin typeface="Times New Roman" panose="02020603050405020304" pitchFamily="18" charset="0"/>
                <a:cs typeface="Times New Roman" panose="02020603050405020304" pitchFamily="18" charset="0"/>
              </a:rPr>
            </a:br>
            <a:endParaRPr lang="ru-RU" sz="54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20000"/>
          </a:bodyPr>
          <a:lstStyle/>
          <a:p>
            <a:pPr marL="0" indent="0">
              <a:buNone/>
            </a:pPr>
            <a:r>
              <a:rPr lang="ru-RU" sz="3500" dirty="0" smtClean="0">
                <a:latin typeface="Times New Roman" panose="02020603050405020304" pitchFamily="18" charset="0"/>
                <a:cs typeface="Times New Roman" panose="02020603050405020304" pitchFamily="18" charset="0"/>
              </a:rPr>
              <a:t>В день проведения экзамена обучающимся, выпускникам прошлых лет в ППЭ запрещается иметь при себе:</a:t>
            </a:r>
          </a:p>
          <a:p>
            <a:r>
              <a:rPr lang="ru-RU" sz="3500" dirty="0" smtClean="0">
                <a:latin typeface="Times New Roman" panose="02020603050405020304" pitchFamily="18" charset="0"/>
                <a:cs typeface="Times New Roman" panose="02020603050405020304" pitchFamily="18" charset="0"/>
              </a:rPr>
              <a:t>средства связи</a:t>
            </a:r>
          </a:p>
          <a:p>
            <a:r>
              <a:rPr lang="ru-RU" sz="3500" dirty="0" smtClean="0">
                <a:latin typeface="Times New Roman" panose="02020603050405020304" pitchFamily="18" charset="0"/>
                <a:cs typeface="Times New Roman" panose="02020603050405020304" pitchFamily="18" charset="0"/>
              </a:rPr>
              <a:t>электронно-вычислительную технику</a:t>
            </a:r>
          </a:p>
          <a:p>
            <a:r>
              <a:rPr lang="ru-RU" sz="3500" dirty="0" smtClean="0">
                <a:latin typeface="Times New Roman" panose="02020603050405020304" pitchFamily="18" charset="0"/>
                <a:cs typeface="Times New Roman" panose="02020603050405020304" pitchFamily="18" charset="0"/>
              </a:rPr>
              <a:t>фото, аудио и видеоаппаратуру</a:t>
            </a:r>
          </a:p>
          <a:p>
            <a:r>
              <a:rPr lang="ru-RU" sz="3500" dirty="0" smtClean="0">
                <a:latin typeface="Times New Roman" panose="02020603050405020304" pitchFamily="18" charset="0"/>
                <a:cs typeface="Times New Roman" panose="02020603050405020304" pitchFamily="18" charset="0"/>
              </a:rPr>
              <a:t>справочные материалы</a:t>
            </a:r>
          </a:p>
          <a:p>
            <a:r>
              <a:rPr lang="ru-RU" sz="3500" dirty="0" smtClean="0">
                <a:latin typeface="Times New Roman" panose="02020603050405020304" pitchFamily="18" charset="0"/>
                <a:cs typeface="Times New Roman" panose="02020603050405020304" pitchFamily="18" charset="0"/>
              </a:rPr>
              <a:t>письменные заметки и иные средства хранения и передачи информации</a:t>
            </a:r>
          </a:p>
          <a:p>
            <a:pPr marL="0" indent="0">
              <a:buNone/>
            </a:pPr>
            <a:r>
              <a:rPr lang="ru-RU" sz="3500" dirty="0" smtClean="0">
                <a:latin typeface="Times New Roman" panose="02020603050405020304" pitchFamily="18" charset="0"/>
                <a:cs typeface="Times New Roman" panose="02020603050405020304" pitchFamily="18" charset="0"/>
              </a:rPr>
              <a:t>Лица, допустившие нарушение установленного порядка проведения ГИА, удаляются с экзамена. </a:t>
            </a:r>
          </a:p>
          <a:p>
            <a:endParaRPr lang="ru-RU" dirty="0"/>
          </a:p>
        </p:txBody>
      </p:sp>
    </p:spTree>
    <p:extLst>
      <p:ext uri="{BB962C8B-B14F-4D97-AF65-F5344CB8AC3E}">
        <p14:creationId xmlns:p14="http://schemas.microsoft.com/office/powerpoint/2010/main" val="106351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9388" y="226423"/>
            <a:ext cx="11280809" cy="6520886"/>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О</a:t>
            </a:r>
            <a:r>
              <a:rPr lang="ru-RU" b="1" dirty="0" smtClean="0">
                <a:latin typeface="Times New Roman" panose="02020603050405020304" pitchFamily="18" charset="0"/>
                <a:cs typeface="Times New Roman" panose="02020603050405020304" pitchFamily="18" charset="0"/>
              </a:rPr>
              <a:t>ГЭ </a:t>
            </a:r>
            <a:r>
              <a:rPr lang="ru-RU" b="1" dirty="0" smtClean="0">
                <a:latin typeface="Times New Roman" panose="02020603050405020304" pitchFamily="18" charset="0"/>
                <a:cs typeface="Times New Roman" panose="02020603050405020304" pitchFamily="18" charset="0"/>
              </a:rPr>
              <a:t>по математике:</a:t>
            </a:r>
          </a:p>
          <a:p>
            <a:r>
              <a:rPr lang="ru-RU" dirty="0" smtClean="0">
                <a:latin typeface="Times New Roman" panose="02020603050405020304" pitchFamily="18" charset="0"/>
                <a:cs typeface="Times New Roman" panose="02020603050405020304" pitchFamily="18" charset="0"/>
              </a:rPr>
              <a:t>Разрешается пользоваться линейкой, не содержащей справочной информации.</a:t>
            </a:r>
          </a:p>
          <a:p>
            <a:r>
              <a:rPr lang="ru-RU" dirty="0" smtClean="0">
                <a:latin typeface="Times New Roman" panose="02020603050405020304" pitchFamily="18" charset="0"/>
                <a:cs typeface="Times New Roman" panose="02020603050405020304" pitchFamily="18" charset="0"/>
              </a:rPr>
              <a:t>Справочные материалы, которые можно использовать во время экзамена, выдаются каждому участнику </a:t>
            </a:r>
            <a:r>
              <a:rPr lang="ru-RU" dirty="0" smtClean="0">
                <a:latin typeface="Times New Roman" panose="02020603050405020304" pitchFamily="18" charset="0"/>
                <a:cs typeface="Times New Roman" panose="02020603050405020304" pitchFamily="18" charset="0"/>
              </a:rPr>
              <a:t>ОГЭ </a:t>
            </a:r>
            <a:r>
              <a:rPr lang="ru-RU" dirty="0" smtClean="0">
                <a:latin typeface="Times New Roman" panose="02020603050405020304" pitchFamily="18" charset="0"/>
                <a:cs typeface="Times New Roman" panose="02020603050405020304" pitchFamily="18" charset="0"/>
              </a:rPr>
              <a:t>вместе с текстом его экзаменационной работы.</a:t>
            </a:r>
          </a:p>
          <a:p>
            <a:pPr marL="0" indent="0">
              <a:buNone/>
            </a:pPr>
            <a:r>
              <a:rPr lang="ru-RU" b="1" dirty="0">
                <a:latin typeface="Times New Roman" panose="02020603050405020304" pitchFamily="18" charset="0"/>
                <a:cs typeface="Times New Roman" panose="02020603050405020304" pitchFamily="18" charset="0"/>
              </a:rPr>
              <a:t>О</a:t>
            </a:r>
            <a:r>
              <a:rPr lang="ru-RU" b="1" dirty="0" smtClean="0">
                <a:latin typeface="Times New Roman" panose="02020603050405020304" pitchFamily="18" charset="0"/>
                <a:cs typeface="Times New Roman" panose="02020603050405020304" pitchFamily="18" charset="0"/>
              </a:rPr>
              <a:t>ГЭ </a:t>
            </a:r>
            <a:r>
              <a:rPr lang="ru-RU" b="1" dirty="0" smtClean="0">
                <a:latin typeface="Times New Roman" panose="02020603050405020304" pitchFamily="18" charset="0"/>
                <a:cs typeface="Times New Roman" panose="02020603050405020304" pitchFamily="18" charset="0"/>
              </a:rPr>
              <a:t>по физике:</a:t>
            </a:r>
          </a:p>
          <a:p>
            <a:r>
              <a:rPr lang="ru-RU" dirty="0" smtClean="0">
                <a:latin typeface="Times New Roman" panose="02020603050405020304" pitchFamily="18" charset="0"/>
                <a:cs typeface="Times New Roman" panose="02020603050405020304" pitchFamily="18" charset="0"/>
              </a:rPr>
              <a:t>Разрешено использование непрограммируемого калькулятора и линейки для построения графиков, оптических и электрических схем.</a:t>
            </a:r>
          </a:p>
          <a:p>
            <a:r>
              <a:rPr lang="ru-RU" dirty="0" smtClean="0">
                <a:latin typeface="Times New Roman" panose="02020603050405020304" pitchFamily="18" charset="0"/>
                <a:cs typeface="Times New Roman" panose="02020603050405020304" pitchFamily="18" charset="0"/>
              </a:rPr>
              <a:t>Кроме того, каждый КИМ содержит справочные данные, которые могут понадобиться при выполнении работы.</a:t>
            </a:r>
          </a:p>
          <a:p>
            <a:pPr marL="0" indent="0">
              <a:buNone/>
            </a:pPr>
            <a:r>
              <a:rPr lang="ru-RU" b="1" dirty="0">
                <a:latin typeface="Times New Roman" panose="02020603050405020304" pitchFamily="18" charset="0"/>
                <a:cs typeface="Times New Roman" panose="02020603050405020304" pitchFamily="18" charset="0"/>
              </a:rPr>
              <a:t>О</a:t>
            </a:r>
            <a:r>
              <a:rPr lang="ru-RU" b="1" dirty="0" smtClean="0">
                <a:latin typeface="Times New Roman" panose="02020603050405020304" pitchFamily="18" charset="0"/>
                <a:cs typeface="Times New Roman" panose="02020603050405020304" pitchFamily="18" charset="0"/>
              </a:rPr>
              <a:t>ГЭ </a:t>
            </a:r>
            <a:r>
              <a:rPr lang="ru-RU" b="1" dirty="0" smtClean="0">
                <a:latin typeface="Times New Roman" panose="02020603050405020304" pitchFamily="18" charset="0"/>
                <a:cs typeface="Times New Roman" panose="02020603050405020304" pitchFamily="18" charset="0"/>
              </a:rPr>
              <a:t>по химии:</a:t>
            </a:r>
          </a:p>
          <a:p>
            <a:pPr marL="0" indent="0">
              <a:buNone/>
            </a:pPr>
            <a:r>
              <a:rPr lang="ru-RU" dirty="0" smtClean="0">
                <a:latin typeface="Times New Roman" panose="02020603050405020304" pitchFamily="18" charset="0"/>
                <a:cs typeface="Times New Roman" panose="02020603050405020304" pitchFamily="18" charset="0"/>
              </a:rPr>
              <a:t>Разрешено использование непрограммируемого калькулятора.</a:t>
            </a:r>
          </a:p>
          <a:p>
            <a:pPr marL="0" indent="0">
              <a:buNone/>
            </a:pPr>
            <a:endParaRPr lang="ru-RU" dirty="0" smtClean="0"/>
          </a:p>
          <a:p>
            <a:pPr marL="0" indent="0">
              <a:buNone/>
            </a:pPr>
            <a:endParaRPr lang="ru-RU" dirty="0" smtClean="0"/>
          </a:p>
          <a:p>
            <a:endParaRPr lang="ru-RU" dirty="0" smtClean="0"/>
          </a:p>
          <a:p>
            <a:pPr marL="0" indent="0">
              <a:buNone/>
            </a:pPr>
            <a:endParaRPr lang="ru-RU" dirty="0"/>
          </a:p>
        </p:txBody>
      </p:sp>
    </p:spTree>
    <p:extLst>
      <p:ext uri="{BB962C8B-B14F-4D97-AF65-F5344CB8AC3E}">
        <p14:creationId xmlns:p14="http://schemas.microsoft.com/office/powerpoint/2010/main" val="2848976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9966"/>
            <a:ext cx="10515600" cy="539931"/>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Подача апелляции </a:t>
            </a:r>
            <a:r>
              <a:rPr lang="ru-RU" b="1" dirty="0" smtClean="0"/>
              <a:t/>
            </a:r>
            <a:br>
              <a:rPr lang="ru-RU" b="1" dirty="0" smtClean="0"/>
            </a:br>
            <a:endParaRPr lang="ru-RU" dirty="0"/>
          </a:p>
        </p:txBody>
      </p:sp>
      <p:sp>
        <p:nvSpPr>
          <p:cNvPr id="3" name="Объект 2"/>
          <p:cNvSpPr>
            <a:spLocks noGrp="1"/>
          </p:cNvSpPr>
          <p:nvPr>
            <p:ph idx="1"/>
          </p:nvPr>
        </p:nvSpPr>
        <p:spPr>
          <a:xfrm>
            <a:off x="452387" y="661852"/>
            <a:ext cx="11463689" cy="6196148"/>
          </a:xfrm>
        </p:spPr>
        <p:txBody>
          <a:bodyPr>
            <a:normAutofit fontScale="92500" lnSpcReduction="20000"/>
          </a:bodyPr>
          <a:lstStyle/>
          <a:p>
            <a:pPr marL="0" indent="0">
              <a:buNone/>
            </a:pPr>
            <a:r>
              <a:rPr lang="ru-RU" u="sng" dirty="0" smtClean="0"/>
              <a:t>Апелляция </a:t>
            </a:r>
            <a:r>
              <a:rPr lang="ru-RU" u="sng" dirty="0"/>
              <a:t>о нарушении установленного порядка проведения ГИА-9 </a:t>
            </a:r>
            <a:r>
              <a:rPr lang="ru-RU" dirty="0"/>
              <a:t>подается участником ГИА-9 </a:t>
            </a:r>
            <a:r>
              <a:rPr lang="ru-RU" b="1" dirty="0"/>
              <a:t>в письменной форме в день проведения экзамена</a:t>
            </a:r>
            <a:r>
              <a:rPr lang="ru-RU" dirty="0"/>
              <a:t>, не покидая пункта проведения экзамена (далее - ППЭ).</a:t>
            </a:r>
          </a:p>
          <a:p>
            <a:r>
              <a:rPr lang="ru-RU" b="1" dirty="0"/>
              <a:t>Для подачи апелляции необходимо:</a:t>
            </a:r>
          </a:p>
          <a:p>
            <a:r>
              <a:rPr lang="ru-RU" dirty="0"/>
              <a:t>получить у члена государственной экзаменационной комиссии (ГЭК) в ППЭ или у ответственного организатора в аудитории ППЭ два экземпляра заявления и заполнить их;</a:t>
            </a:r>
          </a:p>
          <a:p>
            <a:r>
              <a:rPr lang="ru-RU" dirty="0"/>
              <a:t>заполненные заявления передать члену ГЭК в ППЭ;</a:t>
            </a:r>
          </a:p>
          <a:p>
            <a:r>
              <a:rPr lang="ru-RU" dirty="0"/>
              <a:t>получить у члена ГЭК один экземпляр апелляции, заверенный его подписью;</a:t>
            </a:r>
          </a:p>
          <a:p>
            <a:r>
              <a:rPr lang="ru-RU" dirty="0"/>
              <a:t>получить у члена ГЭК информацию о дате, времени и месте рассмотрения </a:t>
            </a:r>
            <a:r>
              <a:rPr lang="ru-RU" dirty="0" smtClean="0"/>
              <a:t>апелляции</a:t>
            </a:r>
          </a:p>
          <a:p>
            <a:r>
              <a:rPr lang="ru-RU" dirty="0"/>
              <a:t>Рассмотрение апелляции о нарушении процедуры проведения ГИА-9 конфликтной комиссией осуществляется </a:t>
            </a:r>
            <a:r>
              <a:rPr lang="ru-RU" b="1" u="sng" dirty="0"/>
              <a:t>в течение двух рабочих дней </a:t>
            </a:r>
            <a:r>
              <a:rPr lang="ru-RU" dirty="0"/>
              <a:t>(включая субботу) с момента ее поступления в конфликтную комиссию. По результатам рассмотрения апелляции конфликтная комиссия </a:t>
            </a:r>
            <a:r>
              <a:rPr lang="ru-RU" u="sng" dirty="0"/>
              <a:t>принимает решение</a:t>
            </a:r>
            <a:r>
              <a:rPr lang="ru-RU" dirty="0"/>
              <a:t>:</a:t>
            </a:r>
          </a:p>
          <a:p>
            <a:r>
              <a:rPr lang="ru-RU" b="1" dirty="0"/>
              <a:t>об отклонении апелляции;</a:t>
            </a:r>
          </a:p>
          <a:p>
            <a:r>
              <a:rPr lang="ru-RU" b="1" dirty="0"/>
              <a:t>об удовлетворении апелляции</a:t>
            </a:r>
            <a:r>
              <a:rPr lang="ru-RU" dirty="0"/>
              <a:t>.</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360763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38200" y="150946"/>
            <a:ext cx="10515600" cy="898208"/>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Подача апелляции </a:t>
            </a:r>
            <a:r>
              <a:rPr lang="ru-RU" b="1" dirty="0" smtClean="0"/>
              <a:t/>
            </a:r>
            <a:br>
              <a:rPr lang="ru-RU" b="1" dirty="0" smtClean="0"/>
            </a:br>
            <a:endParaRPr lang="ru-RU" dirty="0"/>
          </a:p>
        </p:txBody>
      </p:sp>
      <p:sp>
        <p:nvSpPr>
          <p:cNvPr id="5" name="Объект 4"/>
          <p:cNvSpPr>
            <a:spLocks noGrp="1"/>
          </p:cNvSpPr>
          <p:nvPr>
            <p:ph idx="1"/>
          </p:nvPr>
        </p:nvSpPr>
        <p:spPr>
          <a:xfrm>
            <a:off x="606392" y="574766"/>
            <a:ext cx="11223056" cy="6283234"/>
          </a:xfrm>
        </p:spPr>
        <p:txBody>
          <a:bodyPr>
            <a:normAutofit fontScale="92500" lnSpcReduction="10000"/>
          </a:bodyPr>
          <a:lstStyle/>
          <a:p>
            <a:r>
              <a:rPr lang="ru-RU" u="sng" dirty="0"/>
              <a:t>Апелляция о несогласии с выставленными баллами </a:t>
            </a:r>
            <a:r>
              <a:rPr lang="ru-RU" dirty="0"/>
              <a:t>подается участником экзамена в течение двух рабочих дней (включая субботу) после даты официального объявления результатов ГИА-9 по </a:t>
            </a:r>
            <a:r>
              <a:rPr lang="ru-RU" dirty="0" err="1"/>
              <a:t>соответствющему</a:t>
            </a:r>
            <a:r>
              <a:rPr lang="ru-RU" dirty="0"/>
              <a:t> учебному предмету (дата официального объявления результатов ГИА-9 по соответствующему учебному предмету указывается в Протоколе о результатах ГИА-9 и размещается на </a:t>
            </a:r>
            <a:r>
              <a:rPr lang="ru-RU" dirty="0">
                <a:hlinkClick r:id="rId2"/>
              </a:rPr>
              <a:t>Официальном информационном портале государственной итоговой аттестации выпускников 9 и 11 классов в Санкт-Петербурге</a:t>
            </a:r>
            <a:r>
              <a:rPr lang="ru-RU" dirty="0"/>
              <a:t>).</a:t>
            </a:r>
          </a:p>
          <a:p>
            <a:r>
              <a:rPr lang="ru-RU" dirty="0"/>
              <a:t>Апелляция о несогласии с выставленными баллами с 2020 года подаётся</a:t>
            </a:r>
            <a:r>
              <a:rPr lang="ru-RU" b="1" dirty="0"/>
              <a:t> удалённо - через систему информирования на сайте официального информационного портала государственной итоговой аттестации выпускников 9 и 11 классов в Санкт-Петербурге </a:t>
            </a:r>
            <a:r>
              <a:rPr lang="ru-RU" dirty="0"/>
              <a:t>(</a:t>
            </a:r>
            <a:r>
              <a:rPr lang="ru-RU" dirty="0">
                <a:hlinkClick r:id="rId3"/>
              </a:rPr>
              <a:t>https://www.ege.spb.ru/</a:t>
            </a:r>
            <a:r>
              <a:rPr lang="ru-RU" dirty="0"/>
              <a:t>)</a:t>
            </a:r>
            <a:r>
              <a:rPr lang="ru-RU" b="1" dirty="0"/>
              <a:t> в течение двух рабочих дней</a:t>
            </a:r>
            <a:r>
              <a:rPr lang="ru-RU" dirty="0"/>
              <a:t>, следующих за официальным днём объявления результатов экзамена по соответствующему учебному предмету.</a:t>
            </a:r>
          </a:p>
          <a:p>
            <a:r>
              <a:rPr lang="ru-RU" dirty="0"/>
              <a:t>Обработка поданной апелляции проводится в течение суток. Далее вы будете информированы о дате, месте и времени рассмотрения апелляции.</a:t>
            </a:r>
          </a:p>
          <a:p>
            <a:pPr marL="0" indent="0" algn="just">
              <a:buNone/>
            </a:pPr>
            <a:endParaRPr lang="ru-RU" dirty="0"/>
          </a:p>
        </p:txBody>
      </p:sp>
    </p:spTree>
    <p:extLst>
      <p:ext uri="{BB962C8B-B14F-4D97-AF65-F5344CB8AC3E}">
        <p14:creationId xmlns:p14="http://schemas.microsoft.com/office/powerpoint/2010/main" val="204870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0475"/>
            <a:ext cx="10515600" cy="1325563"/>
          </a:xfrm>
        </p:spPr>
        <p:txBody>
          <a:bodyPr/>
          <a:lstStyle/>
          <a:p>
            <a:pPr algn="ctr"/>
            <a:r>
              <a:rPr lang="ru-RU" b="1" dirty="0" smtClean="0">
                <a:latin typeface="Times New Roman" panose="02020603050405020304" pitchFamily="18" charset="0"/>
                <a:cs typeface="Times New Roman" panose="02020603050405020304" pitchFamily="18" charset="0"/>
              </a:rPr>
              <a:t>Правила подачи апелляции:</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45406"/>
            <a:ext cx="10981623" cy="5471962"/>
          </a:xfrm>
        </p:spPr>
        <p:txBody>
          <a:bodyPr>
            <a:normAutofit fontScale="85000" lnSpcReduction="10000"/>
          </a:bodyPr>
          <a:lstStyle/>
          <a:p>
            <a:pPr marL="0" indent="0" algn="ctr">
              <a:buNone/>
            </a:pPr>
            <a:r>
              <a:rPr lang="ru-RU" sz="3200" b="1" dirty="0" smtClean="0">
                <a:latin typeface="Times New Roman" panose="02020603050405020304" pitchFamily="18" charset="0"/>
                <a:cs typeface="Times New Roman" panose="02020603050405020304" pitchFamily="18" charset="0"/>
              </a:rPr>
              <a:t>Апелляция о нарушении установленного порядка проведения ГИА – 11:</a:t>
            </a:r>
          </a:p>
          <a:p>
            <a:pPr marL="0" indent="0">
              <a:buNone/>
            </a:pPr>
            <a:r>
              <a:rPr lang="ru-RU" sz="3200" dirty="0" smtClean="0">
                <a:effectLst/>
                <a:latin typeface="Times New Roman" panose="02020603050405020304" pitchFamily="18" charset="0"/>
                <a:cs typeface="Times New Roman" panose="02020603050405020304" pitchFamily="18" charset="0"/>
              </a:rPr>
              <a:t>Апелляция о нарушении установленного порядка проведения ГИА-11 подается участником ГИА-11 в письменной форме в день проведения экзамена, не покидая пункта проведения экзамена (далее - ППЭ).</a:t>
            </a:r>
          </a:p>
          <a:p>
            <a:pPr marL="0" indent="0">
              <a:buNone/>
            </a:pPr>
            <a:r>
              <a:rPr lang="ru-RU" sz="3200" dirty="0" smtClean="0">
                <a:effectLst/>
                <a:latin typeface="Times New Roman" panose="02020603050405020304" pitchFamily="18" charset="0"/>
                <a:cs typeface="Times New Roman" panose="02020603050405020304" pitchFamily="18" charset="0"/>
              </a:rPr>
              <a:t>Для подачи апелляции необходимо:</a:t>
            </a:r>
          </a:p>
          <a:p>
            <a:r>
              <a:rPr lang="ru-RU" sz="3200" dirty="0" smtClean="0">
                <a:effectLst/>
                <a:latin typeface="Times New Roman" panose="02020603050405020304" pitchFamily="18" charset="0"/>
                <a:cs typeface="Times New Roman" panose="02020603050405020304" pitchFamily="18" charset="0"/>
              </a:rPr>
              <a:t>получить у члена государственной экзаменационной комиссии (ГЭК) в ППЭ или у ответственного организатора в аудитории ППЭ два экземпляра заявления и заполнить их;</a:t>
            </a:r>
          </a:p>
          <a:p>
            <a:r>
              <a:rPr lang="ru-RU" sz="3200" dirty="0" smtClean="0">
                <a:effectLst/>
                <a:latin typeface="Times New Roman" panose="02020603050405020304" pitchFamily="18" charset="0"/>
                <a:cs typeface="Times New Roman" panose="02020603050405020304" pitchFamily="18" charset="0"/>
              </a:rPr>
              <a:t>заполненные заявления передать члену ГЭК в ППЭ;</a:t>
            </a:r>
          </a:p>
          <a:p>
            <a:r>
              <a:rPr lang="ru-RU" sz="3200" dirty="0" smtClean="0">
                <a:effectLst/>
                <a:latin typeface="Times New Roman" panose="02020603050405020304" pitchFamily="18" charset="0"/>
                <a:cs typeface="Times New Roman" panose="02020603050405020304" pitchFamily="18" charset="0"/>
              </a:rPr>
              <a:t>получить у члена ГЭК один экземпляр апелляции, заверенный его подписью;</a:t>
            </a:r>
          </a:p>
          <a:p>
            <a:r>
              <a:rPr lang="ru-RU" sz="3200" dirty="0" smtClean="0">
                <a:effectLst/>
                <a:latin typeface="Times New Roman" panose="02020603050405020304" pitchFamily="18" charset="0"/>
                <a:cs typeface="Times New Roman" panose="02020603050405020304" pitchFamily="18" charset="0"/>
              </a:rPr>
              <a:t>получить у члена ГЭК информацию о дате, времени и месте рассмотрения апелляции.</a:t>
            </a:r>
          </a:p>
          <a:p>
            <a:pPr marL="0" indent="0" algn="ctr">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830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73133"/>
            <a:ext cx="10515600" cy="866909"/>
          </a:xfrm>
        </p:spPr>
        <p:txBody>
          <a:bodyPr>
            <a:noAutofit/>
          </a:bodyPr>
          <a:lstStyle/>
          <a:p>
            <a:pPr algn="ctr"/>
            <a:r>
              <a:rPr lang="ru-RU" sz="6000" b="1" dirty="0" smtClean="0">
                <a:solidFill>
                  <a:srgbClr val="FF0000"/>
                </a:solidFill>
                <a:latin typeface="Times New Roman" panose="02020603050405020304" pitchFamily="18" charset="0"/>
                <a:cs typeface="Times New Roman" panose="02020603050405020304" pitchFamily="18" charset="0"/>
              </a:rPr>
              <a:t>Внимание!</a:t>
            </a:r>
            <a:br>
              <a:rPr lang="ru-RU" sz="6000" b="1" dirty="0" smtClean="0">
                <a:solidFill>
                  <a:srgbClr val="FF0000"/>
                </a:solidFill>
                <a:latin typeface="Times New Roman" panose="02020603050405020304" pitchFamily="18" charset="0"/>
                <a:cs typeface="Times New Roman" panose="02020603050405020304" pitchFamily="18" charset="0"/>
              </a:rPr>
            </a:br>
            <a:endParaRPr lang="ru-RU" sz="60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05989"/>
            <a:ext cx="10923872" cy="5468066"/>
          </a:xfrm>
        </p:spPr>
        <p:txBody>
          <a:bodyPr>
            <a:normAutofit lnSpcReduction="10000"/>
          </a:bodyPr>
          <a:lstStyle/>
          <a:p>
            <a:r>
              <a:rPr lang="ru-RU" sz="3600" b="1" dirty="0" smtClean="0">
                <a:solidFill>
                  <a:srgbClr val="002060"/>
                </a:solidFill>
              </a:rPr>
              <a:t>По </a:t>
            </a:r>
            <a:r>
              <a:rPr lang="ru-RU" sz="3600" b="1" dirty="0">
                <a:solidFill>
                  <a:srgbClr val="002060"/>
                </a:solidFill>
              </a:rPr>
              <a:t>результатам рассмотрения апелляции количество выставленных баллов может быть изменено как в сторону увеличения, так и в сторону уменьшения</a:t>
            </a:r>
            <a:r>
              <a:rPr lang="ru-RU" sz="3600" b="1" dirty="0" smtClean="0">
                <a:solidFill>
                  <a:srgbClr val="002060"/>
                </a:solidFill>
              </a:rPr>
              <a:t>.</a:t>
            </a:r>
          </a:p>
          <a:p>
            <a:pPr marL="0" indent="0">
              <a:buNone/>
            </a:pPr>
            <a:endParaRPr lang="ru-RU" sz="3600" b="1" dirty="0">
              <a:solidFill>
                <a:srgbClr val="002060"/>
              </a:solidFill>
            </a:endParaRPr>
          </a:p>
          <a:p>
            <a:r>
              <a:rPr lang="ru-RU" sz="3600" b="1" dirty="0">
                <a:solidFill>
                  <a:srgbClr val="002060"/>
                </a:solidFill>
              </a:rPr>
              <a:t>Черновики, использованные на экзамене, в качестве материалов апелляции не рассматриваются</a:t>
            </a:r>
            <a:r>
              <a:rPr lang="ru-RU" sz="3600" b="1" dirty="0" smtClean="0">
                <a:solidFill>
                  <a:srgbClr val="002060"/>
                </a:solidFill>
              </a:rPr>
              <a:t>.</a:t>
            </a:r>
          </a:p>
          <a:p>
            <a:pPr marL="0" indent="0">
              <a:buNone/>
            </a:pPr>
            <a:endParaRPr lang="ru-RU" sz="3600" b="1" dirty="0">
              <a:solidFill>
                <a:srgbClr val="002060"/>
              </a:solidFill>
            </a:endParaRPr>
          </a:p>
          <a:p>
            <a:r>
              <a:rPr lang="ru-RU" sz="3600" b="1" dirty="0">
                <a:solidFill>
                  <a:srgbClr val="002060"/>
                </a:solidFill>
              </a:rPr>
              <a:t>За сам факт подачи апелляции количество баллов не может быть уменьшено.</a:t>
            </a:r>
          </a:p>
          <a:p>
            <a:pPr marL="0" indent="0">
              <a:buNone/>
            </a:pPr>
            <a:endParaRPr lang="ru-RU" dirty="0"/>
          </a:p>
        </p:txBody>
      </p:sp>
    </p:spTree>
    <p:extLst>
      <p:ext uri="{BB962C8B-B14F-4D97-AF65-F5344CB8AC3E}">
        <p14:creationId xmlns:p14="http://schemas.microsoft.com/office/powerpoint/2010/main" val="21926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9068" y="593591"/>
            <a:ext cx="10515600" cy="4351338"/>
          </a:xfrm>
        </p:spPr>
        <p:txBody>
          <a:bodyPr>
            <a:normAutofit/>
          </a:bodyPr>
          <a:lstStyle/>
          <a:p>
            <a:pPr marL="0" indent="0" algn="ctr">
              <a:buNone/>
            </a:pPr>
            <a:r>
              <a:rPr lang="ru-RU" sz="3600" dirty="0" smtClean="0">
                <a:latin typeface="Times New Roman" panose="02020603050405020304" pitchFamily="18" charset="0"/>
                <a:cs typeface="Times New Roman" panose="02020603050405020304" pitchFamily="18" charset="0"/>
              </a:rPr>
              <a:t>Освоение имеющих государственную аккредитацию образовательных программ </a:t>
            </a:r>
            <a:r>
              <a:rPr lang="ru-RU" sz="3600" dirty="0" smtClean="0">
                <a:latin typeface="Times New Roman" panose="02020603050405020304" pitchFamily="18" charset="0"/>
                <a:cs typeface="Times New Roman" panose="02020603050405020304" pitchFamily="18" charset="0"/>
              </a:rPr>
              <a:t>основного </a:t>
            </a:r>
            <a:r>
              <a:rPr lang="ru-RU" sz="3600" dirty="0" smtClean="0">
                <a:latin typeface="Times New Roman" panose="02020603050405020304" pitchFamily="18" charset="0"/>
                <a:cs typeface="Times New Roman" panose="02020603050405020304" pitchFamily="18" charset="0"/>
              </a:rPr>
              <a:t>общего образования завершается обязательной государственной итоговой аттестацией (</a:t>
            </a:r>
            <a:r>
              <a:rPr lang="ru-RU" sz="3600" dirty="0" smtClean="0">
                <a:latin typeface="Times New Roman" panose="02020603050405020304" pitchFamily="18" charset="0"/>
                <a:cs typeface="Times New Roman" panose="02020603050405020304" pitchFamily="18" charset="0"/>
              </a:rPr>
              <a:t>ГИА-9).</a:t>
            </a:r>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15335" y="3927107"/>
            <a:ext cx="8658996" cy="2629301"/>
          </a:xfrm>
          <a:prstGeom prst="rect">
            <a:avLst/>
          </a:prstGeom>
        </p:spPr>
      </p:pic>
    </p:spTree>
    <p:extLst>
      <p:ext uri="{BB962C8B-B14F-4D97-AF65-F5344CB8AC3E}">
        <p14:creationId xmlns:p14="http://schemas.microsoft.com/office/powerpoint/2010/main" val="153137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974"/>
            <a:ext cx="10515600" cy="1325563"/>
          </a:xfrm>
        </p:spPr>
        <p:txBody>
          <a:bodyPr/>
          <a:lstStyle/>
          <a:p>
            <a:pPr algn="ctr"/>
            <a:r>
              <a:rPr lang="ru-RU" b="1" dirty="0" smtClean="0">
                <a:solidFill>
                  <a:srgbClr val="002060"/>
                </a:solidFill>
                <a:latin typeface="Times New Roman" panose="02020603050405020304" pitchFamily="18" charset="0"/>
                <a:cs typeface="Times New Roman" panose="02020603050405020304" pitchFamily="18" charset="0"/>
              </a:rPr>
              <a:t>Повторное прохождение ГИА</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31007" y="1062446"/>
            <a:ext cx="11877574" cy="5636737"/>
          </a:xfrm>
        </p:spPr>
        <p:txBody>
          <a:bodyPr>
            <a:noAutofit/>
          </a:bodyPr>
          <a:lstStyle/>
          <a:p>
            <a:r>
              <a:rPr lang="ru-RU" sz="2000" dirty="0" smtClean="0"/>
              <a:t>Участникам</a:t>
            </a:r>
            <a:r>
              <a:rPr lang="ru-RU" sz="2000" dirty="0"/>
              <a:t>, не прошедшим ГИА или получившим неудовлетворительные результаты более чем по 2 учебным предметам, либо получившим повторно неудовлетворительный результат по одному или двум учебным предметам на ГИА в резервные сроки, предоставляется право пройти ГИА по соответствующим учебным предметам в дополнительный период, но не ранее 1 сентября текущего года</a:t>
            </a:r>
            <a:r>
              <a:rPr lang="ru-RU" sz="2000" dirty="0" smtClean="0"/>
              <a:t>.</a:t>
            </a:r>
          </a:p>
          <a:p>
            <a:endParaRPr lang="ru-RU" sz="2000" dirty="0"/>
          </a:p>
          <a:p>
            <a:r>
              <a:rPr lang="ru-RU" sz="2000" dirty="0"/>
              <a:t>Участникам ГИА, проходящим ГИА только по обязательным учебным предметам, не прошедшим ГИА или получившим на ГИА неудовлетворительные результаты более чем по одному обязательному учебному предмету, либо получившим повторно неудовлетворительный результат по одному из этих предметов на ГИА в резервные сроки, предоставляется право пройти ГИА по соответствующим учебным предметам в дополнительный период, но не ранее 1 сентября текущего года</a:t>
            </a:r>
            <a:r>
              <a:rPr lang="ru-RU" sz="2000" dirty="0" smtClean="0"/>
              <a:t>.</a:t>
            </a:r>
          </a:p>
          <a:p>
            <a:endParaRPr lang="ru-RU" sz="2000" dirty="0"/>
          </a:p>
          <a:p>
            <a:r>
              <a:rPr lang="ru-RU" sz="2000" dirty="0"/>
              <a:t>Заявления на участие в ГИА в дополнительный период не позднее чем за две недели до начала указанного периода подаются лично на основании документа, удостоверяющего личность, или их родителями (законными представителями) на основании документов, удостоверяющих личность, или уполномоченными лицами на основании документов, удостоверяющих личность, и доверенности в образовательные организации, которыми указанные лица были допущены к прохождению ГИА</a:t>
            </a:r>
            <a:r>
              <a:rPr lang="ru-RU" sz="2000" dirty="0" smtClean="0"/>
              <a:t>.</a:t>
            </a:r>
            <a:endParaRPr lang="ru-RU" sz="2000" dirty="0"/>
          </a:p>
        </p:txBody>
      </p:sp>
    </p:spTree>
    <p:extLst>
      <p:ext uri="{BB962C8B-B14F-4D97-AF65-F5344CB8AC3E}">
        <p14:creationId xmlns:p14="http://schemas.microsoft.com/office/powerpoint/2010/main" val="3549087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48603" y="355472"/>
            <a:ext cx="8407113" cy="6303810"/>
          </a:xfrm>
          <a:prstGeom prst="rect">
            <a:avLst/>
          </a:prstGeom>
        </p:spPr>
      </p:pic>
    </p:spTree>
    <p:extLst>
      <p:ext uri="{BB962C8B-B14F-4D97-AF65-F5344CB8AC3E}">
        <p14:creationId xmlns:p14="http://schemas.microsoft.com/office/powerpoint/2010/main" val="380842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7589" y="217714"/>
            <a:ext cx="5512525" cy="6244045"/>
          </a:xfrm>
        </p:spPr>
        <p:txBody>
          <a:bodyPr>
            <a:noAutofit/>
          </a:bodyPr>
          <a:lstStyle/>
          <a:p>
            <a:pPr marL="0" indent="0" algn="ctr">
              <a:buNone/>
            </a:pPr>
            <a:r>
              <a:rPr lang="ru-RU" sz="3600" b="1" kern="0" dirty="0">
                <a:solidFill>
                  <a:srgbClr val="0070C0"/>
                </a:solidFill>
              </a:rPr>
              <a:t>Итоговое собеседование (ИС-9)</a:t>
            </a:r>
          </a:p>
          <a:p>
            <a:endParaRPr lang="ru-RU" sz="4400" kern="0" dirty="0" smtClean="0">
              <a:solidFill>
                <a:srgbClr val="0070C0"/>
              </a:solidFill>
            </a:endParaRPr>
          </a:p>
          <a:p>
            <a:r>
              <a:rPr lang="ru-RU" sz="4400" b="1" kern="0" dirty="0" smtClean="0">
                <a:solidFill>
                  <a:srgbClr val="0070C0"/>
                </a:solidFill>
              </a:rPr>
              <a:t>8 </a:t>
            </a:r>
            <a:r>
              <a:rPr lang="ru-RU" sz="4400" b="1" kern="0" dirty="0">
                <a:solidFill>
                  <a:srgbClr val="0070C0"/>
                </a:solidFill>
              </a:rPr>
              <a:t>февраля 2023 г</a:t>
            </a:r>
            <a:r>
              <a:rPr lang="ru-RU" sz="4400" b="1" kern="0" dirty="0" smtClean="0">
                <a:solidFill>
                  <a:srgbClr val="0070C0"/>
                </a:solidFill>
              </a:rPr>
              <a:t>.</a:t>
            </a:r>
            <a:r>
              <a:rPr lang="ru-RU" sz="4400" b="1" kern="0" dirty="0"/>
              <a:t> </a:t>
            </a:r>
            <a:r>
              <a:rPr lang="ru-RU" b="1" kern="0" dirty="0"/>
              <a:t>(Основной день</a:t>
            </a:r>
            <a:r>
              <a:rPr lang="ru-RU" b="1" kern="0" dirty="0" smtClean="0"/>
              <a:t>)</a:t>
            </a:r>
            <a:endParaRPr lang="ru-RU" b="1" kern="0" dirty="0" smtClean="0">
              <a:solidFill>
                <a:srgbClr val="0070C0"/>
              </a:solidFill>
            </a:endParaRPr>
          </a:p>
          <a:p>
            <a:pPr lvl="0"/>
            <a:r>
              <a:rPr lang="ru-RU" sz="4400" b="1" kern="0" dirty="0">
                <a:solidFill>
                  <a:srgbClr val="0070C0"/>
                </a:solidFill>
              </a:rPr>
              <a:t>15 марта 2023 г</a:t>
            </a:r>
            <a:r>
              <a:rPr lang="ru-RU" sz="4400" b="1" kern="0" dirty="0" smtClean="0">
                <a:solidFill>
                  <a:srgbClr val="0070C0"/>
                </a:solidFill>
              </a:rPr>
              <a:t>.</a:t>
            </a:r>
            <a:r>
              <a:rPr lang="ru-RU" b="1" kern="0" dirty="0">
                <a:solidFill>
                  <a:prstClr val="black"/>
                </a:solidFill>
              </a:rPr>
              <a:t> </a:t>
            </a:r>
            <a:r>
              <a:rPr lang="ru-RU" b="1" kern="0" dirty="0" smtClean="0">
                <a:solidFill>
                  <a:prstClr val="black"/>
                </a:solidFill>
              </a:rPr>
              <a:t>(Резервный </a:t>
            </a:r>
            <a:r>
              <a:rPr lang="ru-RU" b="1" kern="0" dirty="0">
                <a:solidFill>
                  <a:prstClr val="black"/>
                </a:solidFill>
              </a:rPr>
              <a:t>день</a:t>
            </a:r>
            <a:r>
              <a:rPr lang="ru-RU" b="1" kern="0" dirty="0" smtClean="0">
                <a:solidFill>
                  <a:prstClr val="black"/>
                </a:solidFill>
              </a:rPr>
              <a:t>)</a:t>
            </a:r>
            <a:endParaRPr lang="ru-RU" sz="4400" b="1" kern="0" dirty="0" smtClean="0">
              <a:solidFill>
                <a:srgbClr val="0070C0"/>
              </a:solidFill>
            </a:endParaRPr>
          </a:p>
          <a:p>
            <a:pPr lvl="0"/>
            <a:r>
              <a:rPr lang="ru-RU" sz="4400" b="1" kern="0" dirty="0" smtClean="0">
                <a:solidFill>
                  <a:srgbClr val="0070C0"/>
                </a:solidFill>
              </a:rPr>
              <a:t>15 </a:t>
            </a:r>
            <a:r>
              <a:rPr lang="ru-RU" sz="4400" b="1" kern="0" dirty="0">
                <a:solidFill>
                  <a:srgbClr val="0070C0"/>
                </a:solidFill>
              </a:rPr>
              <a:t>мая 2023 г</a:t>
            </a:r>
            <a:r>
              <a:rPr lang="ru-RU" sz="4400" b="1" kern="0" dirty="0" smtClean="0">
                <a:solidFill>
                  <a:srgbClr val="0070C0"/>
                </a:solidFill>
              </a:rPr>
              <a:t>.</a:t>
            </a:r>
            <a:endParaRPr lang="ru-RU" b="1" kern="0" dirty="0" smtClean="0">
              <a:solidFill>
                <a:prstClr val="black"/>
              </a:solidFill>
            </a:endParaRPr>
          </a:p>
          <a:p>
            <a:pPr marL="0" lvl="0" indent="0">
              <a:buNone/>
            </a:pPr>
            <a:r>
              <a:rPr lang="ru-RU" b="1" kern="0" dirty="0" smtClean="0">
                <a:solidFill>
                  <a:prstClr val="black"/>
                </a:solidFill>
              </a:rPr>
              <a:t>   (Резервный день)</a:t>
            </a:r>
          </a:p>
          <a:p>
            <a:pPr marL="0" lvl="0" indent="0">
              <a:buNone/>
            </a:pPr>
            <a:endParaRPr lang="ru-RU" b="1" kern="0" dirty="0">
              <a:solidFill>
                <a:prstClr val="black"/>
              </a:solidFill>
            </a:endParaRPr>
          </a:p>
          <a:p>
            <a:endParaRPr lang="ru-RU" sz="4400" b="1" kern="0" dirty="0">
              <a:solidFill>
                <a:srgbClr val="0070C0"/>
              </a:solidFill>
            </a:endParaRPr>
          </a:p>
          <a:p>
            <a:pPr marL="0" indent="0" algn="ctr">
              <a:buNone/>
            </a:pPr>
            <a:endParaRPr lang="ru-RU" sz="3600" dirty="0" smtClean="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052" y="217714"/>
            <a:ext cx="5103223" cy="6426926"/>
          </a:xfrm>
          <a:prstGeom prst="rect">
            <a:avLst/>
          </a:prstGeom>
        </p:spPr>
      </p:pic>
    </p:spTree>
    <p:extLst>
      <p:ext uri="{BB962C8B-B14F-4D97-AF65-F5344CB8AC3E}">
        <p14:creationId xmlns:p14="http://schemas.microsoft.com/office/powerpoint/2010/main" val="21640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0074" y="660968"/>
            <a:ext cx="10515600" cy="4351338"/>
          </a:xfrm>
        </p:spPr>
        <p:txBody>
          <a:bodyPr>
            <a:normAutofit lnSpcReduction="10000"/>
          </a:bodyPr>
          <a:lstStyle/>
          <a:p>
            <a:pPr marL="0" indent="457200" algn="just">
              <a:buNone/>
            </a:pPr>
            <a:r>
              <a:rPr lang="ru-RU" sz="4400" dirty="0" smtClean="0">
                <a:latin typeface="Times New Roman" panose="02020603050405020304" pitchFamily="18" charset="0"/>
                <a:cs typeface="Times New Roman" panose="02020603050405020304" pitchFamily="18" charset="0"/>
              </a:rPr>
              <a:t>Экзамены по остальным образовательным предметам обучающиеся сдают </a:t>
            </a:r>
            <a:r>
              <a:rPr lang="ru-RU" sz="4400" b="1" dirty="0" smtClean="0">
                <a:latin typeface="Times New Roman" panose="02020603050405020304" pitchFamily="18" charset="0"/>
                <a:cs typeface="Times New Roman" panose="02020603050405020304" pitchFamily="18" charset="0"/>
              </a:rPr>
              <a:t>на добровольной основе </a:t>
            </a:r>
            <a:r>
              <a:rPr lang="ru-RU" sz="4400" dirty="0" smtClean="0">
                <a:latin typeface="Times New Roman" panose="02020603050405020304" pitchFamily="18" charset="0"/>
                <a:cs typeface="Times New Roman" panose="02020603050405020304" pitchFamily="18" charset="0"/>
              </a:rPr>
              <a:t>по своему выбору. </a:t>
            </a:r>
          </a:p>
          <a:p>
            <a:pPr marL="0" indent="457200" algn="just">
              <a:buNone/>
            </a:pPr>
            <a:r>
              <a:rPr lang="ru-RU" sz="4400" dirty="0" smtClean="0">
                <a:latin typeface="Times New Roman" panose="02020603050405020304" pitchFamily="18" charset="0"/>
                <a:cs typeface="Times New Roman" panose="02020603050405020304" pitchFamily="18" charset="0"/>
              </a:rPr>
              <a:t>ГИА по всем учебным предметам, кроме иностранных языков, проводится на русском языке.</a:t>
            </a:r>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91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ВНИМАНИЕ!!!</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457200" algn="just">
              <a:buNone/>
            </a:pPr>
            <a:r>
              <a:rPr lang="ru-RU" sz="4000" dirty="0" smtClean="0">
                <a:latin typeface="Times New Roman" panose="02020603050405020304" pitchFamily="18" charset="0"/>
                <a:cs typeface="Times New Roman" panose="02020603050405020304" pitchFamily="18" charset="0"/>
              </a:rPr>
              <a:t>С 2014 года в аудиториях проведения </a:t>
            </a:r>
          </a:p>
          <a:p>
            <a:pPr marL="0" indent="457200" algn="just">
              <a:buNone/>
            </a:pPr>
            <a:r>
              <a:rPr lang="ru-RU" sz="4000" dirty="0" smtClean="0">
                <a:latin typeface="Times New Roman" panose="02020603050405020304" pitchFamily="18" charset="0"/>
                <a:cs typeface="Times New Roman" panose="02020603050405020304" pitchFamily="18" charset="0"/>
              </a:rPr>
              <a:t>ГИА-9 </a:t>
            </a:r>
            <a:r>
              <a:rPr lang="ru-RU" sz="4000" b="1" dirty="0" smtClean="0">
                <a:latin typeface="Times New Roman" panose="02020603050405020304" pitchFamily="18" charset="0"/>
                <a:cs typeface="Times New Roman" panose="02020603050405020304" pitchFamily="18" charset="0"/>
              </a:rPr>
              <a:t>ведется видеонаблюдение</a:t>
            </a:r>
            <a:r>
              <a:rPr lang="ru-RU" sz="4000" dirty="0" smtClean="0">
                <a:latin typeface="Times New Roman" panose="02020603050405020304" pitchFamily="18" charset="0"/>
                <a:cs typeface="Times New Roman" panose="02020603050405020304" pitchFamily="18" charset="0"/>
              </a:rPr>
              <a:t>. Полученные видеозаписи применяются, в том числе, как доказательная база при рассмотрении вопросов об аннулировании результатов в случае обнаружения нарушений установленного порядка проведения </a:t>
            </a:r>
            <a:r>
              <a:rPr lang="ru-RU" sz="4000" dirty="0" smtClean="0">
                <a:latin typeface="Times New Roman" panose="02020603050405020304" pitchFamily="18" charset="0"/>
                <a:cs typeface="Times New Roman" panose="02020603050405020304" pitchFamily="18" charset="0"/>
              </a:rPr>
              <a:t>ГИА-9.</a:t>
            </a:r>
            <a:endParaRPr lang="ru-RU" sz="4000" dirty="0" smtClean="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11807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Участники ГИА - </a:t>
            </a:r>
            <a:r>
              <a:rPr lang="ru-RU" b="1" dirty="0">
                <a:latin typeface="Times New Roman" panose="02020603050405020304" pitchFamily="18" charset="0"/>
                <a:cs typeface="Times New Roman" panose="02020603050405020304" pitchFamily="18" charset="0"/>
              </a:rPr>
              <a:t>9</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a:bodyPr>
          <a:lstStyle/>
          <a:p>
            <a:pPr marL="0" indent="457200" algn="just">
              <a:buNone/>
            </a:pPr>
            <a:r>
              <a:rPr lang="ru-RU" sz="4000" dirty="0" smtClean="0">
                <a:latin typeface="Times New Roman" panose="02020603050405020304" pitchFamily="18" charset="0"/>
                <a:cs typeface="Times New Roman" panose="02020603050405020304" pitchFamily="18" charset="0"/>
              </a:rPr>
              <a:t>К </a:t>
            </a:r>
            <a:r>
              <a:rPr lang="ru-RU" sz="4000" dirty="0" smtClean="0">
                <a:latin typeface="Times New Roman" panose="02020603050405020304" pitchFamily="18" charset="0"/>
                <a:cs typeface="Times New Roman" panose="02020603050405020304" pitchFamily="18" charset="0"/>
              </a:rPr>
              <a:t>ГИА-9 </a:t>
            </a:r>
            <a:r>
              <a:rPr lang="ru-RU" sz="4000" dirty="0" smtClean="0">
                <a:latin typeface="Times New Roman" panose="02020603050405020304" pitchFamily="18" charset="0"/>
                <a:cs typeface="Times New Roman" panose="02020603050405020304" pitchFamily="18" charset="0"/>
              </a:rPr>
              <a:t>допускаются обучающиеся, </a:t>
            </a:r>
          </a:p>
          <a:p>
            <a:pPr marL="0" indent="457200" algn="just">
              <a:buNone/>
            </a:pPr>
            <a:r>
              <a:rPr lang="ru-RU" sz="4000" b="1" u="sng" dirty="0" smtClean="0">
                <a:latin typeface="Times New Roman" panose="02020603050405020304" pitchFamily="18" charset="0"/>
                <a:cs typeface="Times New Roman" panose="02020603050405020304" pitchFamily="18" charset="0"/>
              </a:rPr>
              <a:t>не имеющие академической задолженности</a:t>
            </a:r>
            <a:r>
              <a:rPr lang="ru-RU" sz="4000" dirty="0" smtClean="0">
                <a:latin typeface="Times New Roman" panose="02020603050405020304" pitchFamily="18" charset="0"/>
                <a:cs typeface="Times New Roman" panose="02020603050405020304" pitchFamily="18" charset="0"/>
              </a:rPr>
              <a:t>, </a:t>
            </a:r>
          </a:p>
          <a:p>
            <a:pPr marL="0" indent="457200" algn="just">
              <a:buNone/>
            </a:pPr>
            <a:r>
              <a:rPr lang="ru-RU" sz="4000" b="1" dirty="0" smtClean="0">
                <a:latin typeface="Times New Roman" panose="02020603050405020304" pitchFamily="18" charset="0"/>
                <a:cs typeface="Times New Roman" panose="02020603050405020304" pitchFamily="18" charset="0"/>
              </a:rPr>
              <a:t>в том числе за </a:t>
            </a:r>
            <a:r>
              <a:rPr lang="ru-RU" sz="4000" b="1" dirty="0" smtClean="0">
                <a:latin typeface="Times New Roman" panose="02020603050405020304" pitchFamily="18" charset="0"/>
                <a:cs typeface="Times New Roman" panose="02020603050405020304" pitchFamily="18" charset="0"/>
                <a:hlinkClick r:id="rId2"/>
              </a:rPr>
              <a:t>итоговое </a:t>
            </a:r>
            <a:r>
              <a:rPr lang="ru-RU" sz="4000" b="1" dirty="0" smtClean="0">
                <a:latin typeface="Times New Roman" panose="02020603050405020304" pitchFamily="18" charset="0"/>
                <a:cs typeface="Times New Roman" panose="02020603050405020304" pitchFamily="18" charset="0"/>
                <a:hlinkClick r:id="rId2"/>
              </a:rPr>
              <a:t>собеседование (ИС-9)</a:t>
            </a:r>
            <a:r>
              <a:rPr lang="ru-RU" sz="4000" b="1" dirty="0" smtClean="0">
                <a:latin typeface="Times New Roman" panose="02020603050405020304" pitchFamily="18" charset="0"/>
                <a:cs typeface="Times New Roman" panose="02020603050405020304" pitchFamily="18" charset="0"/>
              </a:rPr>
              <a:t>, </a:t>
            </a:r>
            <a:endParaRPr lang="ru-RU" sz="4000" b="1" dirty="0" smtClean="0">
              <a:latin typeface="Times New Roman" panose="02020603050405020304" pitchFamily="18" charset="0"/>
              <a:cs typeface="Times New Roman" panose="02020603050405020304" pitchFamily="18" charset="0"/>
            </a:endParaRPr>
          </a:p>
          <a:p>
            <a:pPr marL="0" indent="457200" algn="just">
              <a:buNone/>
            </a:pPr>
            <a:r>
              <a:rPr lang="ru-RU" sz="4000" b="1" dirty="0" smtClean="0">
                <a:latin typeface="Times New Roman" panose="02020603050405020304" pitchFamily="18" charset="0"/>
                <a:cs typeface="Times New Roman" panose="02020603050405020304" pitchFamily="18" charset="0"/>
              </a:rPr>
              <a:t>которое пройдет в лицее </a:t>
            </a:r>
            <a:r>
              <a:rPr lang="ru-RU" sz="4000" b="1" dirty="0" smtClean="0">
                <a:latin typeface="Times New Roman" panose="02020603050405020304" pitchFamily="18" charset="0"/>
                <a:cs typeface="Times New Roman" panose="02020603050405020304" pitchFamily="18" charset="0"/>
              </a:rPr>
              <a:t>8 февраля 2023 </a:t>
            </a:r>
            <a:r>
              <a:rPr lang="ru-RU" sz="4000" b="1" dirty="0">
                <a:latin typeface="Times New Roman" panose="02020603050405020304" pitchFamily="18" charset="0"/>
                <a:cs typeface="Times New Roman" panose="02020603050405020304" pitchFamily="18" charset="0"/>
              </a:rPr>
              <a:t>года </a:t>
            </a:r>
          </a:p>
          <a:p>
            <a:pPr marL="0" indent="457200" algn="just">
              <a:buNone/>
            </a:pPr>
            <a:r>
              <a:rPr lang="ru-RU" sz="4000" dirty="0" smtClean="0">
                <a:latin typeface="Times New Roman" panose="02020603050405020304" pitchFamily="18" charset="0"/>
                <a:cs typeface="Times New Roman" panose="02020603050405020304" pitchFamily="18" charset="0"/>
              </a:rPr>
              <a:t>и в полном объеме выполнившие учебный план или индивидуальный учебный план (далее — выпускники текущего года).</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4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6000" dirty="0" smtClean="0">
                <a:latin typeface="Times New Roman" panose="02020603050405020304" pitchFamily="18" charset="0"/>
                <a:cs typeface="Times New Roman" panose="02020603050405020304" pitchFamily="18" charset="0"/>
              </a:rPr>
              <a:t>Для участия в </a:t>
            </a:r>
            <a:r>
              <a:rPr lang="ru-RU" sz="6000" dirty="0" smtClean="0">
                <a:latin typeface="Times New Roman" panose="02020603050405020304" pitchFamily="18" charset="0"/>
                <a:cs typeface="Times New Roman" panose="02020603050405020304" pitchFamily="18" charset="0"/>
              </a:rPr>
              <a:t>ГИА-9 </a:t>
            </a:r>
            <a:r>
              <a:rPr lang="ru-RU" sz="6000" dirty="0" smtClean="0">
                <a:latin typeface="Times New Roman" panose="02020603050405020304" pitchFamily="18" charset="0"/>
                <a:cs typeface="Times New Roman" panose="02020603050405020304" pitchFamily="18" charset="0"/>
              </a:rPr>
              <a:t>необходимо подать заявление </a:t>
            </a:r>
          </a:p>
          <a:p>
            <a:pPr marL="0" indent="0" algn="ctr">
              <a:buNone/>
            </a:pPr>
            <a:r>
              <a:rPr lang="ru-RU" sz="6000" b="1" dirty="0" smtClean="0">
                <a:latin typeface="Times New Roman" panose="02020603050405020304" pitchFamily="18" charset="0"/>
                <a:cs typeface="Times New Roman" panose="02020603050405020304" pitchFamily="18" charset="0"/>
              </a:rPr>
              <a:t>до 1 </a:t>
            </a:r>
            <a:r>
              <a:rPr lang="ru-RU" sz="6000" b="1" dirty="0" smtClean="0">
                <a:latin typeface="Times New Roman" panose="02020603050405020304" pitchFamily="18" charset="0"/>
                <a:cs typeface="Times New Roman" panose="02020603050405020304" pitchFamily="18" charset="0"/>
              </a:rPr>
              <a:t>марта  2023 </a:t>
            </a:r>
            <a:r>
              <a:rPr lang="ru-RU" sz="6000" b="1" dirty="0" smtClean="0">
                <a:latin typeface="Times New Roman" panose="02020603050405020304" pitchFamily="18" charset="0"/>
                <a:cs typeface="Times New Roman" panose="02020603050405020304" pitchFamily="18" charset="0"/>
              </a:rPr>
              <a:t>г.</a:t>
            </a:r>
            <a:endParaRPr lang="ru-RU" sz="6000" dirty="0">
              <a:latin typeface="Times New Roman" panose="02020603050405020304" pitchFamily="18" charset="0"/>
              <a:cs typeface="Times New Roman" panose="02020603050405020304" pitchFamily="18" charset="0"/>
            </a:endParaRPr>
          </a:p>
        </p:txBody>
      </p:sp>
      <p:sp>
        <p:nvSpPr>
          <p:cNvPr id="4" name="Заголовок 4"/>
          <p:cNvSpPr>
            <a:spLocks noGrp="1"/>
          </p:cNvSpPr>
          <p:nvPr>
            <p:ph type="title"/>
          </p:nvPr>
        </p:nvSpPr>
        <p:spPr/>
        <p:txBody>
          <a:bodyPr/>
          <a:lstStyle/>
          <a:p>
            <a:pPr algn="ctr"/>
            <a:r>
              <a:rPr lang="ru-RU" b="1" dirty="0" smtClean="0">
                <a:latin typeface="Times New Roman" panose="02020603050405020304" pitchFamily="18" charset="0"/>
                <a:cs typeface="Times New Roman" panose="02020603050405020304" pitchFamily="18" charset="0"/>
              </a:rPr>
              <a:t>СРОКИ ГИА</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75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5006" y="365125"/>
            <a:ext cx="5547360" cy="6305641"/>
          </a:xfrm>
        </p:spPr>
        <p:txBody>
          <a:bodyPr>
            <a:normAutofit/>
          </a:bodyPr>
          <a:lstStyle/>
          <a:p>
            <a:pPr algn="ctr"/>
            <a:r>
              <a:rPr lang="ru-RU" b="1" u="sng" dirty="0" smtClean="0">
                <a:solidFill>
                  <a:schemeClr val="accent6">
                    <a:lumMod val="75000"/>
                  </a:schemeClr>
                </a:solidFill>
                <a:latin typeface="Times New Roman" panose="02020603050405020304" pitchFamily="18" charset="0"/>
                <a:cs typeface="Times New Roman" panose="02020603050405020304" pitchFamily="18" charset="0"/>
              </a:rPr>
              <a:t>Предметы </a:t>
            </a:r>
            <a:r>
              <a:rPr lang="ru-RU" b="1" u="sng" dirty="0" smtClean="0">
                <a:solidFill>
                  <a:schemeClr val="accent6">
                    <a:lumMod val="75000"/>
                  </a:schemeClr>
                </a:solidFill>
                <a:latin typeface="Times New Roman" panose="02020603050405020304" pitchFamily="18" charset="0"/>
                <a:cs typeface="Times New Roman" panose="02020603050405020304" pitchFamily="18" charset="0"/>
              </a:rPr>
              <a:t>ГИА-9</a:t>
            </a:r>
            <a:br>
              <a:rPr lang="ru-RU" b="1" u="sng" dirty="0" smtClean="0">
                <a:solidFill>
                  <a:schemeClr val="accent6">
                    <a:lumMod val="75000"/>
                  </a:schemeClr>
                </a:solidFill>
                <a:latin typeface="Times New Roman" panose="02020603050405020304" pitchFamily="18" charset="0"/>
                <a:cs typeface="Times New Roman" panose="02020603050405020304" pitchFamily="18" charset="0"/>
              </a:rPr>
            </a:br>
            <a:r>
              <a:rPr lang="ru-RU" sz="4000" dirty="0" smtClean="0">
                <a:solidFill>
                  <a:srgbClr val="0070C0"/>
                </a:solidFill>
                <a:latin typeface="Arial Black" panose="020B0A04020102020204" pitchFamily="34" charset="0"/>
              </a:rPr>
              <a:t>ОГЭ</a:t>
            </a:r>
            <a:r>
              <a:rPr lang="ru-RU" dirty="0" smtClean="0"/>
              <a:t> </a:t>
            </a:r>
            <a:r>
              <a:rPr lang="ru-RU" sz="3100" dirty="0">
                <a:solidFill>
                  <a:srgbClr val="0070C0"/>
                </a:solidFill>
                <a:latin typeface="Arial Black" panose="020B0A04020102020204" pitchFamily="34" charset="0"/>
              </a:rPr>
              <a:t>проводится по </a:t>
            </a:r>
            <a:r>
              <a:rPr lang="ru-RU" sz="3100" dirty="0">
                <a:solidFill>
                  <a:schemeClr val="accent6">
                    <a:lumMod val="75000"/>
                  </a:schemeClr>
                </a:solidFill>
                <a:latin typeface="Arial Black" panose="020B0A04020102020204" pitchFamily="34" charset="0"/>
              </a:rPr>
              <a:t>14</a:t>
            </a:r>
            <a:r>
              <a:rPr lang="ru-RU" sz="3100" dirty="0">
                <a:solidFill>
                  <a:srgbClr val="0070C0"/>
                </a:solidFill>
                <a:latin typeface="Arial Black" panose="020B0A04020102020204" pitchFamily="34" charset="0"/>
              </a:rPr>
              <a:t> общеобразовательным </a:t>
            </a:r>
            <a:r>
              <a:rPr lang="ru-RU" sz="3100" dirty="0">
                <a:solidFill>
                  <a:schemeClr val="accent6">
                    <a:lumMod val="75000"/>
                  </a:schemeClr>
                </a:solidFill>
                <a:latin typeface="Arial Black" panose="020B0A04020102020204" pitchFamily="34" charset="0"/>
              </a:rPr>
              <a:t>предметам</a:t>
            </a:r>
            <a:r>
              <a:rPr lang="ru-RU" sz="3100" dirty="0">
                <a:solidFill>
                  <a:srgbClr val="0070C0"/>
                </a:solidFill>
                <a:latin typeface="Arial Black" panose="020B0A04020102020204" pitchFamily="34" charset="0"/>
              </a:rPr>
              <a:t>. Для получения аттестата обучающиеся сдают </a:t>
            </a:r>
            <a:r>
              <a:rPr lang="ru-RU" sz="3100" dirty="0">
                <a:solidFill>
                  <a:schemeClr val="accent6">
                    <a:lumMod val="75000"/>
                  </a:schemeClr>
                </a:solidFill>
                <a:latin typeface="Arial Black" panose="020B0A04020102020204" pitchFamily="34" charset="0"/>
              </a:rPr>
              <a:t>обязательные предметы — русский язык и математику</a:t>
            </a:r>
            <a:r>
              <a:rPr lang="ru-RU" sz="3100" dirty="0">
                <a:solidFill>
                  <a:srgbClr val="0070C0"/>
                </a:solidFill>
                <a:latin typeface="Arial Black" panose="020B0A04020102020204" pitchFamily="34" charset="0"/>
              </a:rPr>
              <a:t>, а также экзамены </a:t>
            </a:r>
            <a:r>
              <a:rPr lang="ru-RU" sz="3100" dirty="0">
                <a:solidFill>
                  <a:schemeClr val="accent6">
                    <a:lumMod val="75000"/>
                  </a:schemeClr>
                </a:solidFill>
                <a:latin typeface="Arial Black" panose="020B0A04020102020204" pitchFamily="34" charset="0"/>
              </a:rPr>
              <a:t>по выбору</a:t>
            </a:r>
            <a:r>
              <a:rPr lang="ru-RU" sz="3100" dirty="0">
                <a:solidFill>
                  <a:srgbClr val="0070C0"/>
                </a:solidFill>
                <a:latin typeface="Arial Black" panose="020B0A04020102020204" pitchFamily="34" charset="0"/>
              </a:rPr>
              <a:t> обучающегося </a:t>
            </a:r>
            <a:r>
              <a:rPr lang="ru-RU" sz="3100" dirty="0">
                <a:solidFill>
                  <a:schemeClr val="accent6">
                    <a:lumMod val="75000"/>
                  </a:schemeClr>
                </a:solidFill>
                <a:latin typeface="Arial Black" panose="020B0A04020102020204" pitchFamily="34" charset="0"/>
              </a:rPr>
              <a:t>по двум учебным </a:t>
            </a:r>
            <a:r>
              <a:rPr lang="ru-RU" sz="3100" dirty="0" smtClean="0">
                <a:solidFill>
                  <a:schemeClr val="accent6">
                    <a:lumMod val="75000"/>
                  </a:schemeClr>
                </a:solidFill>
                <a:latin typeface="Arial Black" panose="020B0A04020102020204" pitchFamily="34" charset="0"/>
              </a:rPr>
              <a:t>предметам.</a:t>
            </a:r>
            <a:endParaRPr lang="ru-RU" sz="3100" dirty="0">
              <a:solidFill>
                <a:schemeClr val="accent6">
                  <a:lumMod val="75000"/>
                </a:schemeClr>
              </a:solidFill>
              <a:latin typeface="Arial Black" panose="020B0A04020102020204" pitchFamily="34"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6057" y="365125"/>
            <a:ext cx="4815840" cy="6201138"/>
          </a:xfrm>
        </p:spPr>
      </p:pic>
    </p:spTree>
    <p:extLst>
      <p:ext uri="{BB962C8B-B14F-4D97-AF65-F5344CB8AC3E}">
        <p14:creationId xmlns:p14="http://schemas.microsoft.com/office/powerpoint/2010/main" val="262800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13508" y="252549"/>
            <a:ext cx="11878491" cy="5693866"/>
          </a:xfrm>
          <a:prstGeom prst="rect">
            <a:avLst/>
          </a:prstGeom>
        </p:spPr>
        <p:txBody>
          <a:bodyPr wrap="square">
            <a:spAutoFit/>
          </a:bodyPr>
          <a:lstStyle/>
          <a:p>
            <a:pPr algn="ctr"/>
            <a:r>
              <a:rPr lang="ru-RU" sz="4400" b="1" dirty="0" smtClean="0">
                <a:solidFill>
                  <a:srgbClr val="0070C0"/>
                </a:solidFill>
                <a:latin typeface="Arial Black" panose="020B0A04020102020204" pitchFamily="34" charset="0"/>
              </a:rPr>
              <a:t>ГИА-9 </a:t>
            </a:r>
            <a:r>
              <a:rPr lang="ru-RU" sz="4400" b="1" dirty="0">
                <a:solidFill>
                  <a:srgbClr val="0070C0"/>
                </a:solidFill>
                <a:latin typeface="Arial Black" panose="020B0A04020102020204" pitchFamily="34" charset="0"/>
              </a:rPr>
              <a:t>проводится</a:t>
            </a:r>
            <a:r>
              <a:rPr lang="ru-RU" sz="4400" b="1" dirty="0" smtClean="0">
                <a:solidFill>
                  <a:srgbClr val="0070C0"/>
                </a:solidFill>
                <a:latin typeface="Arial Black" panose="020B0A04020102020204" pitchFamily="34" charset="0"/>
              </a:rPr>
              <a:t>:</a:t>
            </a:r>
          </a:p>
          <a:p>
            <a:endParaRPr lang="ru-RU" sz="3200" b="1" dirty="0">
              <a:latin typeface="Bahnschrift Light SemiCondensed" panose="020B0502040204020203" pitchFamily="34" charset="0"/>
            </a:endParaRPr>
          </a:p>
          <a:p>
            <a:pPr>
              <a:buFont typeface="Arial" panose="020B0604020202020204" pitchFamily="34" charset="0"/>
              <a:buChar char="•"/>
            </a:pPr>
            <a:r>
              <a:rPr lang="ru-RU" sz="3600" b="1" dirty="0">
                <a:latin typeface="Arial Black" panose="020B0A04020102020204" pitchFamily="34" charset="0"/>
              </a:rPr>
              <a:t>досрочный этап </a:t>
            </a:r>
            <a:r>
              <a:rPr lang="ru-RU" sz="3600" b="1" dirty="0" smtClean="0">
                <a:latin typeface="Arial Black" panose="020B0A04020102020204" pitchFamily="34" charset="0"/>
              </a:rPr>
              <a:t>– </a:t>
            </a:r>
            <a:r>
              <a:rPr lang="ru-RU" sz="3200" b="1" dirty="0" smtClean="0">
                <a:solidFill>
                  <a:srgbClr val="0070C0"/>
                </a:solidFill>
                <a:latin typeface="Arial Black" panose="020B0A04020102020204" pitchFamily="34" charset="0"/>
              </a:rPr>
              <a:t>21.04.2023-16.05.2023:</a:t>
            </a:r>
            <a:r>
              <a:rPr lang="ru-RU" sz="3600" b="1" dirty="0" smtClean="0">
                <a:latin typeface="Arial Black" panose="020B0A04020102020204" pitchFamily="34" charset="0"/>
              </a:rPr>
              <a:t> </a:t>
            </a:r>
            <a:endParaRPr lang="ru-RU" sz="3600" b="1" dirty="0" smtClean="0">
              <a:latin typeface="Arial Black" panose="020B0A04020102020204" pitchFamily="34" charset="0"/>
            </a:endParaRPr>
          </a:p>
          <a:p>
            <a:r>
              <a:rPr lang="ru-RU" sz="3600" b="1" dirty="0" smtClean="0">
                <a:latin typeface="Arial Black" panose="020B0A04020102020204" pitchFamily="34" charset="0"/>
              </a:rPr>
              <a:t>по </a:t>
            </a:r>
            <a:r>
              <a:rPr lang="ru-RU" sz="3600" b="1" dirty="0">
                <a:latin typeface="Arial Black" panose="020B0A04020102020204" pitchFamily="34" charset="0"/>
              </a:rPr>
              <a:t>всем предметам;</a:t>
            </a:r>
          </a:p>
          <a:p>
            <a:pPr>
              <a:buFont typeface="Arial" panose="020B0604020202020204" pitchFamily="34" charset="0"/>
              <a:buChar char="•"/>
            </a:pPr>
            <a:endParaRPr lang="ru-RU" sz="3600" b="1" dirty="0" smtClean="0">
              <a:latin typeface="Arial Black" panose="020B0A04020102020204" pitchFamily="34" charset="0"/>
            </a:endParaRPr>
          </a:p>
          <a:p>
            <a:pPr>
              <a:buFont typeface="Arial" panose="020B0604020202020204" pitchFamily="34" charset="0"/>
              <a:buChar char="•"/>
            </a:pPr>
            <a:r>
              <a:rPr lang="ru-RU" sz="3600" b="1" dirty="0" smtClean="0">
                <a:latin typeface="Arial Black" panose="020B0A04020102020204" pitchFamily="34" charset="0"/>
              </a:rPr>
              <a:t>основной </a:t>
            </a:r>
            <a:r>
              <a:rPr lang="ru-RU" sz="3600" b="1" dirty="0">
                <a:latin typeface="Arial Black" panose="020B0A04020102020204" pitchFamily="34" charset="0"/>
              </a:rPr>
              <a:t>этап </a:t>
            </a:r>
            <a:r>
              <a:rPr lang="ru-RU" sz="3600" b="1" dirty="0" smtClean="0">
                <a:latin typeface="Arial Black" panose="020B0A04020102020204" pitchFamily="34" charset="0"/>
              </a:rPr>
              <a:t>– </a:t>
            </a:r>
            <a:r>
              <a:rPr lang="ru-RU" sz="3200" b="1" dirty="0" smtClean="0">
                <a:solidFill>
                  <a:srgbClr val="0070C0"/>
                </a:solidFill>
                <a:latin typeface="Arial Black" panose="020B0A04020102020204" pitchFamily="34" charset="0"/>
              </a:rPr>
              <a:t>24.05.2023-01.07.2023:</a:t>
            </a:r>
            <a:r>
              <a:rPr lang="ru-RU" sz="3200" b="1" dirty="0" smtClean="0">
                <a:latin typeface="Arial Black" panose="020B0A04020102020204" pitchFamily="34" charset="0"/>
              </a:rPr>
              <a:t> </a:t>
            </a:r>
            <a:endParaRPr lang="ru-RU" sz="3200" b="1" dirty="0" smtClean="0">
              <a:latin typeface="Arial Black" panose="020B0A04020102020204" pitchFamily="34" charset="0"/>
            </a:endParaRPr>
          </a:p>
          <a:p>
            <a:r>
              <a:rPr lang="ru-RU" sz="3600" b="1" dirty="0" smtClean="0">
                <a:latin typeface="Arial Black" panose="020B0A04020102020204" pitchFamily="34" charset="0"/>
              </a:rPr>
              <a:t>по </a:t>
            </a:r>
            <a:r>
              <a:rPr lang="ru-RU" sz="3600" b="1" dirty="0">
                <a:latin typeface="Arial Black" panose="020B0A04020102020204" pitchFamily="34" charset="0"/>
              </a:rPr>
              <a:t>всем предметам;</a:t>
            </a:r>
          </a:p>
          <a:p>
            <a:pPr>
              <a:buFont typeface="Arial" panose="020B0604020202020204" pitchFamily="34" charset="0"/>
              <a:buChar char="•"/>
            </a:pPr>
            <a:endParaRPr lang="ru-RU" sz="3600" b="1" dirty="0" smtClean="0">
              <a:latin typeface="Arial Black" panose="020B0A04020102020204" pitchFamily="34" charset="0"/>
            </a:endParaRPr>
          </a:p>
          <a:p>
            <a:pPr>
              <a:buFont typeface="Arial" panose="020B0604020202020204" pitchFamily="34" charset="0"/>
              <a:buChar char="•"/>
            </a:pPr>
            <a:r>
              <a:rPr lang="ru-RU" sz="3600" b="1" dirty="0" smtClean="0">
                <a:latin typeface="Arial Black" panose="020B0A04020102020204" pitchFamily="34" charset="0"/>
              </a:rPr>
              <a:t>дополнительный </a:t>
            </a:r>
            <a:r>
              <a:rPr lang="ru-RU" sz="3600" b="1" dirty="0">
                <a:latin typeface="Arial Black" panose="020B0A04020102020204" pitchFamily="34" charset="0"/>
              </a:rPr>
              <a:t>этап </a:t>
            </a:r>
            <a:r>
              <a:rPr lang="ru-RU" sz="3600" b="1" dirty="0" smtClean="0">
                <a:latin typeface="Arial Black" panose="020B0A04020102020204" pitchFamily="34" charset="0"/>
              </a:rPr>
              <a:t>– </a:t>
            </a:r>
            <a:r>
              <a:rPr lang="ru-RU" sz="3200" b="1" dirty="0" smtClean="0">
                <a:solidFill>
                  <a:srgbClr val="0070C0"/>
                </a:solidFill>
                <a:latin typeface="Arial Black" panose="020B0A04020102020204" pitchFamily="34" charset="0"/>
              </a:rPr>
              <a:t>04.09.2023-23.09.2023:</a:t>
            </a:r>
            <a:r>
              <a:rPr lang="ru-RU" sz="3600" b="1" dirty="0" smtClean="0">
                <a:latin typeface="Arial Black" panose="020B0A04020102020204" pitchFamily="34" charset="0"/>
              </a:rPr>
              <a:t> </a:t>
            </a:r>
            <a:r>
              <a:rPr lang="ru-RU" sz="3600" b="1" dirty="0">
                <a:latin typeface="Arial Black" panose="020B0A04020102020204" pitchFamily="34" charset="0"/>
              </a:rPr>
              <a:t>русский язык и математика</a:t>
            </a:r>
          </a:p>
        </p:txBody>
      </p:sp>
    </p:spTree>
    <p:extLst>
      <p:ext uri="{BB962C8B-B14F-4D97-AF65-F5344CB8AC3E}">
        <p14:creationId xmlns:p14="http://schemas.microsoft.com/office/powerpoint/2010/main" val="6479816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1128</Words>
  <Application>Microsoft Office PowerPoint</Application>
  <PresentationFormat>Широкоэкранный</PresentationFormat>
  <Paragraphs>111</Paragraphs>
  <Slides>21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Arial Black</vt:lpstr>
      <vt:lpstr>Bahnschrift Light SemiCondensed</vt:lpstr>
      <vt:lpstr>Calibri</vt:lpstr>
      <vt:lpstr>Calibri Light</vt:lpstr>
      <vt:lpstr>Times New Roman</vt:lpstr>
      <vt:lpstr>Тема Office</vt:lpstr>
      <vt:lpstr>ГИА-9 Государственная итоговая аттестация  в 2022/2023 учебном году</vt:lpstr>
      <vt:lpstr>Презентация PowerPoint</vt:lpstr>
      <vt:lpstr>Презентация PowerPoint</vt:lpstr>
      <vt:lpstr>Презентация PowerPoint</vt:lpstr>
      <vt:lpstr>ВНИМАНИЕ!!!</vt:lpstr>
      <vt:lpstr>Участники ГИА - 9</vt:lpstr>
      <vt:lpstr>СРОКИ ГИА</vt:lpstr>
      <vt:lpstr>Предметы ГИА-9 ОГЭ проводится по 14 общеобразовательным предметам. Для получения аттестата обучающиеся сдают обязательные предметы — русский язык и математику, а также экзамены по выбору обучающегося по двум учебным предметам.</vt:lpstr>
      <vt:lpstr>Презентация PowerPoint</vt:lpstr>
      <vt:lpstr>Презентация PowerPoint</vt:lpstr>
      <vt:lpstr>РЕЗУЛЬТАТЫ ГИА</vt:lpstr>
      <vt:lpstr>Презентация PowerPoint</vt:lpstr>
      <vt:lpstr>Чем пользоваться на ОГЭ:</vt:lpstr>
      <vt:lpstr>Внимание! </vt:lpstr>
      <vt:lpstr>Презентация PowerPoint</vt:lpstr>
      <vt:lpstr>Подача апелляции  </vt:lpstr>
      <vt:lpstr>Подача апелляции  </vt:lpstr>
      <vt:lpstr>Правила подачи апелляции:</vt:lpstr>
      <vt:lpstr>Внимание! </vt:lpstr>
      <vt:lpstr>Повторное прохождение ГИА</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ГИА-11 Государственная итоговая аттестация  в 2019/2020 учебном году</dc:title>
  <dc:creator>Алена Кравченко</dc:creator>
  <cp:lastModifiedBy>Алена Кравченко</cp:lastModifiedBy>
  <cp:revision>51</cp:revision>
  <dcterms:created xsi:type="dcterms:W3CDTF">2019-11-16T06:49:12Z</dcterms:created>
  <dcterms:modified xsi:type="dcterms:W3CDTF">2022-11-22T15:15:50Z</dcterms:modified>
</cp:coreProperties>
</file>