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83" r:id="rId3"/>
    <p:sldId id="257" r:id="rId4"/>
    <p:sldId id="259" r:id="rId5"/>
    <p:sldId id="260" r:id="rId6"/>
    <p:sldId id="265" r:id="rId7"/>
    <p:sldId id="286" r:id="rId8"/>
    <p:sldId id="285" r:id="rId9"/>
    <p:sldId id="290" r:id="rId10"/>
    <p:sldId id="268" r:id="rId11"/>
    <p:sldId id="269" r:id="rId12"/>
    <p:sldId id="271" r:id="rId13"/>
    <p:sldId id="272" r:id="rId14"/>
    <p:sldId id="273" r:id="rId15"/>
    <p:sldId id="274" r:id="rId16"/>
    <p:sldId id="277" r:id="rId17"/>
    <p:sldId id="278" r:id="rId18"/>
    <p:sldId id="279" r:id="rId19"/>
    <p:sldId id="281" r:id="rId20"/>
    <p:sldId id="280" r:id="rId21"/>
    <p:sldId id="28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2E5FE-6519-401A-A7CC-AC03456CF22F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280AE-64AE-4314-A524-314959052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8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83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2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29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80AE-64AE-4314-A524-31495905218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0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46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1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1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0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82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5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2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7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8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0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EF172C1-FB44-4141-9C37-0DB18097C37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1577A04-7403-4F98-973A-2A5DAA6F0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7926" y="1575890"/>
            <a:ext cx="6801612" cy="2104012"/>
          </a:xfrm>
        </p:spPr>
        <p:txBody>
          <a:bodyPr>
            <a:normAutofit fontScale="92500"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подготовки к итоговому сочинению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92500" lnSpcReduction="10000"/>
          </a:bodyPr>
          <a:lstStyle/>
          <a:p>
            <a:pPr fontAlgn="base"/>
            <a:r>
              <a:rPr lang="ru-RU" sz="3600" dirty="0">
                <a:solidFill>
                  <a:srgbClr val="002060"/>
                </a:solidFill>
              </a:rPr>
              <a:t>Формулировка тезиса зависит от </a:t>
            </a:r>
            <a:r>
              <a:rPr lang="ru-RU" sz="3600" b="1" dirty="0">
                <a:solidFill>
                  <a:srgbClr val="002060"/>
                </a:solidFill>
              </a:rPr>
              <a:t>ТЕМЫ сочинения.</a:t>
            </a:r>
          </a:p>
          <a:p>
            <a:pPr fontAlgn="base"/>
            <a:r>
              <a:rPr lang="ru-RU" sz="3600" dirty="0">
                <a:solidFill>
                  <a:srgbClr val="002060"/>
                </a:solidFill>
              </a:rPr>
              <a:t>Если тема сочинения дана в виде </a:t>
            </a:r>
            <a:r>
              <a:rPr lang="ru-RU" sz="3600" b="1" dirty="0">
                <a:solidFill>
                  <a:srgbClr val="002060"/>
                </a:solidFill>
              </a:rPr>
              <a:t>вопроса</a:t>
            </a:r>
            <a:r>
              <a:rPr lang="ru-RU" sz="3600" dirty="0">
                <a:solidFill>
                  <a:srgbClr val="002060"/>
                </a:solidFill>
              </a:rPr>
              <a:t>, то тезис – это </a:t>
            </a:r>
            <a:r>
              <a:rPr lang="ru-RU" sz="3600" b="1" dirty="0">
                <a:solidFill>
                  <a:srgbClr val="002060"/>
                </a:solidFill>
              </a:rPr>
              <a:t>ответ на вопрос. </a:t>
            </a:r>
          </a:p>
          <a:p>
            <a:pPr fontAlgn="base"/>
            <a:r>
              <a:rPr lang="ru-RU" sz="3600" dirty="0">
                <a:solidFill>
                  <a:srgbClr val="002060"/>
                </a:solidFill>
              </a:rPr>
              <a:t>Если тема сформулирована в виде </a:t>
            </a:r>
            <a:r>
              <a:rPr lang="ru-RU" sz="3600" b="1" dirty="0">
                <a:solidFill>
                  <a:srgbClr val="002060"/>
                </a:solidFill>
              </a:rPr>
              <a:t>метафорического высказывания</a:t>
            </a:r>
            <a:r>
              <a:rPr lang="ru-RU" sz="3600" dirty="0">
                <a:solidFill>
                  <a:srgbClr val="002060"/>
                </a:solidFill>
              </a:rPr>
              <a:t>, то тезис – </a:t>
            </a:r>
            <a:r>
              <a:rPr lang="ru-RU" sz="3600" b="1" dirty="0">
                <a:solidFill>
                  <a:srgbClr val="002060"/>
                </a:solidFill>
              </a:rPr>
              <a:t>это расшифровка высказывания. </a:t>
            </a:r>
          </a:p>
          <a:p>
            <a:pPr fontAlgn="base"/>
            <a:r>
              <a:rPr lang="ru-RU" sz="3600" dirty="0">
                <a:solidFill>
                  <a:srgbClr val="002060"/>
                </a:solidFill>
              </a:rPr>
              <a:t>Если тема сформулирована в виде цитаты, которую не нужно расшифровывать, то </a:t>
            </a:r>
            <a:r>
              <a:rPr lang="ru-RU" sz="3600" b="1" dirty="0">
                <a:solidFill>
                  <a:srgbClr val="002060"/>
                </a:solidFill>
              </a:rPr>
              <a:t>необходимо пересказать мысль своими словами, расширить ее, распространить.</a:t>
            </a:r>
            <a:r>
              <a:rPr lang="ru-RU" sz="3600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КАК СФОРМУЛИРОВАТЬ ТЕЗИС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62500" lnSpcReduction="20000"/>
          </a:bodyPr>
          <a:lstStyle/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Аргумент должен подтверждать </a:t>
            </a:r>
            <a:r>
              <a:rPr lang="ru-RU" sz="3600" b="1" dirty="0" smtClean="0">
                <a:solidFill>
                  <a:srgbClr val="002060"/>
                </a:solidFill>
              </a:rPr>
              <a:t>тезис</a:t>
            </a:r>
          </a:p>
          <a:p>
            <a:pPr fontAlgn="base"/>
            <a:endParaRPr lang="ru-RU" sz="3600" b="1" dirty="0">
              <a:solidFill>
                <a:srgbClr val="002060"/>
              </a:solidFill>
            </a:endParaRP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Кол-во аргументов.</a:t>
            </a:r>
            <a:r>
              <a:rPr lang="ru-RU" sz="3600" dirty="0">
                <a:solidFill>
                  <a:srgbClr val="002060"/>
                </a:solidFill>
              </a:rPr>
              <a:t> Можно использовать 1 аргумент, но в этом случае необходимо дать комплексный анализ произведения в рамках темы. Не следует перегружать сочинение литературными аргументами ни для набора слов, ни для получения хорошей оценки, количество не влияет на оценку, важно качество аргумента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ru-RU" sz="3600" dirty="0">
              <a:solidFill>
                <a:srgbClr val="002060"/>
              </a:solidFill>
            </a:endParaRPr>
          </a:p>
          <a:p>
            <a:pPr fontAlgn="base"/>
            <a:endParaRPr lang="ru-RU" sz="3600" dirty="0">
              <a:solidFill>
                <a:srgbClr val="002060"/>
              </a:solidFill>
            </a:endParaRPr>
          </a:p>
          <a:p>
            <a:pPr fontAlgn="base"/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Качество аргумента. </a:t>
            </a:r>
            <a:r>
              <a:rPr lang="ru-RU" sz="3600" dirty="0">
                <a:solidFill>
                  <a:srgbClr val="002060"/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3600" dirty="0" err="1">
                <a:solidFill>
                  <a:srgbClr val="002060"/>
                </a:solidFill>
              </a:rPr>
              <a:t>микровыводы</a:t>
            </a:r>
            <a:r>
              <a:rPr lang="ru-RU" sz="3600" dirty="0">
                <a:solidFill>
                  <a:srgbClr val="002060"/>
                </a:solidFill>
              </a:rPr>
              <a:t>, соответствующие теме и тезису.</a:t>
            </a:r>
            <a:r>
              <a:rPr lang="ru-RU" sz="4000" dirty="0">
                <a:solidFill>
                  <a:srgbClr val="002060"/>
                </a:solidFill>
              </a:rPr>
              <a:t/>
            </a:r>
            <a:br>
              <a:rPr lang="ru-RU" sz="4000" dirty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118872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ТРЕБОВАНИЕ К АРГУМЕНТАЦИИ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92500" lnSpcReduction="20000"/>
          </a:bodyPr>
          <a:lstStyle/>
          <a:p>
            <a:pPr fontAlgn="base"/>
            <a:r>
              <a:rPr lang="ru-RU" sz="4400" b="1" dirty="0" smtClean="0">
                <a:solidFill>
                  <a:srgbClr val="002060"/>
                </a:solidFill>
              </a:rPr>
              <a:t>Связка</a:t>
            </a:r>
            <a:r>
              <a:rPr lang="ru-RU" sz="4400" dirty="0" smtClean="0">
                <a:solidFill>
                  <a:srgbClr val="002060"/>
                </a:solidFill>
              </a:rPr>
              <a:t> - это переход от одной мысли к другой (от одной части сочинения к другой) Необходимо плавно переходить от тезиса к аргументации, связывая между собой каждое предложение.</a:t>
            </a:r>
          </a:p>
          <a:p>
            <a:pPr fontAlgn="base"/>
            <a:endParaRPr lang="ru-RU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4400" b="1" dirty="0" err="1" smtClean="0">
                <a:solidFill>
                  <a:srgbClr val="002060"/>
                </a:solidFill>
              </a:rPr>
              <a:t>Микровывод</a:t>
            </a:r>
            <a:r>
              <a:rPr lang="ru-RU" sz="4400" dirty="0" smtClean="0">
                <a:solidFill>
                  <a:srgbClr val="002060"/>
                </a:solidFill>
              </a:rPr>
              <a:t> – вывод после примера из литературы, в котором будет объяснено,  как именно данный пример подтверждает тезис.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55356" y="318994"/>
            <a:ext cx="7729728" cy="118872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ЧТО ТАКОЕ «СВЯЗКА» И «МИКРОВЫВОД»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9948359" cy="5414963"/>
          </a:xfrm>
        </p:spPr>
        <p:txBody>
          <a:bodyPr anchor="t">
            <a:normAutofit fontScale="85000" lnSpcReduction="20000"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1) Прочитайте тему.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2) Вспомните произведения, связанные с темой, подберите аргументы.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3) Напишите тезис и аргументы в черновик.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4) Только потом стоит подумать о вступлении и заключении. Подумайте, как можно ввести тему сочинения, чтобы это не было искусственно. </a:t>
            </a:r>
          </a:p>
          <a:p>
            <a:r>
              <a:rPr lang="ru-RU" sz="4400" dirty="0">
                <a:solidFill>
                  <a:srgbClr val="002060"/>
                </a:solidFill>
              </a:rPr>
              <a:t>5) Сформулируйте связки между каждой частью сочинения, прежде чем начнете </a:t>
            </a:r>
            <a:r>
              <a:rPr lang="ru-RU" sz="4400" dirty="0" smtClean="0">
                <a:solidFill>
                  <a:srgbClr val="002060"/>
                </a:solidFill>
              </a:rPr>
              <a:t>писать.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151" y="100166"/>
            <a:ext cx="7729728" cy="118872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АЛГОРИТМ НАПИСАНИЯ СОЧИНЕНИ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Я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" y="1677738"/>
            <a:ext cx="11169419" cy="80898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ТИПИЧНЫЕ </a:t>
            </a:r>
            <a:r>
              <a:rPr lang="ru-RU" sz="4400" dirty="0"/>
              <a:t>ОШИБКИ: ЧАСТЬ 1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151" y="100165"/>
            <a:ext cx="7729728" cy="142755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ТИПИЧНЫЕ ОШИБКИ ПРИ НАПИСАНИИ ИТОГОВОГО </a:t>
            </a:r>
            <a:r>
              <a:rPr lang="ru-RU" dirty="0" smtClean="0">
                <a:solidFill>
                  <a:srgbClr val="002060"/>
                </a:solidFill>
              </a:rPr>
              <a:t>СОЧИНЕНИя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1300" b="1" dirty="0">
                <a:solidFill>
                  <a:srgbClr val="002060"/>
                </a:solidFill>
              </a:rPr>
              <a:t>по рекомендациям экспертов ФИПИ</a:t>
            </a:r>
            <a:r>
              <a:rPr lang="ru-RU" sz="1300" dirty="0">
                <a:solidFill>
                  <a:srgbClr val="002060"/>
                </a:solidFill>
              </a:rPr>
              <a:t/>
            </a:r>
            <a:br>
              <a:rPr lang="ru-RU" sz="1300" dirty="0">
                <a:solidFill>
                  <a:srgbClr val="002060"/>
                </a:solidFill>
              </a:rPr>
            </a:b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 txBox="1">
            <a:spLocks/>
          </p:cNvSpPr>
          <p:nvPr/>
        </p:nvSpPr>
        <p:spPr>
          <a:xfrm>
            <a:off x="278044" y="2357326"/>
            <a:ext cx="11301025" cy="4500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связок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между содержательными частями сочинения: вступлением и заключением, основной частью сочинения и заключением.</a:t>
            </a:r>
          </a:p>
          <a:p>
            <a:pPr fontAlgn="base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Пропорциональность частей сочинения.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строго следовать теме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сочинения в ходе рассуждения.</a:t>
            </a:r>
          </a:p>
          <a:p>
            <a:pPr fontAlgn="base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композиционно выстраивать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количество лишней информации во вступлении и заключении. 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sz="20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151" y="100165"/>
            <a:ext cx="7729728" cy="142755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ОШИБКИ:ЧАСТЬ 2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5619" y="2272595"/>
            <a:ext cx="108055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 вступлении проблемного вопроса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сама тема) и формулировки ключевого 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тезиса,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который будете доказывать.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Нечеткое формулирование тезисов,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аргументы.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Необоснованные повторы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одних и тех же мыслей.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делении текста на абзацы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даже полное отсутствие абзацев. 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оперировать абстрактными понятиями.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Неразличение понятий «пример» и «аргумент»,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неумение формулировать на основе примера микровывод, соотнесенный с выдвигаемым тезисом. </a:t>
            </a:r>
          </a:p>
        </p:txBody>
      </p:sp>
    </p:spTree>
    <p:extLst>
      <p:ext uri="{BB962C8B-B14F-4D97-AF65-F5344CB8AC3E}">
        <p14:creationId xmlns:p14="http://schemas.microsoft.com/office/powerpoint/2010/main" val="18307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40111" y="286982"/>
            <a:ext cx="1139654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Темы, предложенные для итогового сочинения, можно разделить на 3 типа: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тема-вопрос — задаём главный вопрос темы, на который будем отвечать в основной части. Будьте осторожны в формулировке вопроса: не уходите от темы. В этом случае можно использовать клише: «можно ли утверждать, что... », «почему можно говорить, что это высказывание справедливо», «действительно ли... » и т. д.,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тема-утверждение (в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цитата) — требуется обосновать уже имеющееся утверждение,</a:t>
            </a:r>
          </a:p>
          <a:p>
            <a:pPr fontAlgn="base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— назывное предложение (ключевые слова). Нужно сформулировать свое суждение о каждом из них, дать ответы на поставленные вопросы.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35619" y="3002321"/>
            <a:ext cx="895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268" y="613317"/>
            <a:ext cx="1237785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Основная часть раскрывает идею сочинения и связанные с ней вопросы, представляет систему доказательств выдвинутых положений.</a:t>
            </a:r>
          </a:p>
          <a:p>
            <a:pPr fontAlgn="base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= Тезис + Аргумент(ы)</a:t>
            </a:r>
          </a:p>
          <a:p>
            <a:pPr fontAlgn="base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 — это основная мысль сочинения, которую нужно аргументировано доказывать. Формулировка тезиса зависит от темы сочинения.</a:t>
            </a:r>
          </a:p>
          <a:p>
            <a:pPr fontAlgn="base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oбъeму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oснoвнaя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чaсть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дoлжнa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быть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бoльшe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чeм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вступлeниe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зaключeниe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вмeстe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взятыe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Тeзис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пoдкpeплeнный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apгумeнтoм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мoжeт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быть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всeгo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oдин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Оптимaльнoe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кoличeствo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литературных аргументов –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Кaждoму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тeзису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свoй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apгумeнт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Связка - это переход от одной мысли к другой. Нужно плавно переходить от тезиса к аргументации.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722" y="197346"/>
            <a:ext cx="894327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нужно: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из литературных источников.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в отдельный абзац.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каждого аргумента написать микровывод.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одному тезису привести один литературный аргумент, но лучше, чтобы аргументов было два.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тезисов несколько, то к каждому из них приводится свой аргумент!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779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5619" y="749101"/>
            <a:ext cx="1145230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состоит из 3 элементов: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литературному произведению - называем автора и произведение, его жанр (если знаем; если не знаем, то так и пишем — произведение», чтобы избежать фактических ошибок).</a:t>
            </a:r>
          </a:p>
          <a:p>
            <a:pPr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интерпретацию - здесь мы обращаемся к сюжету произведения или конкретному эпизоду, характеризуем героя(-ев). Желательно несколько раз упомянуть автора, используя речевые клише типа «автор повествует», «автор описывает», «писатель рассуждает», «поэт показывает», «автор считает» и т. п. Почему нельзя просто написать: «герой пошёл туда-то, сделал то-то» ? А потому что это будет уже не анализ, а простой пересказ.</a:t>
            </a:r>
          </a:p>
          <a:p>
            <a:pPr fontAlgn="base"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 (он завершает только одну из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всё сочинение в целом; нужен для логичности и связности текста): в этой части мы, как правило, формулируем основную мысль всего упомянутого произведения или авторскую позицию по конкретной проблеме. Используем клише типа «писатель приходит к выводу... » и т. п.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оценивания итогового сочинения организациями, реализующими образовательные программы среднего общего образования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Сочинение оценивается по пяти критериям. Критерии №1и №2 являются основными.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получения «зачета» за итоговое сочинение необходимо  получить «зачет» по критериям №1и №2 ( выставление «незачета» по одному из этих критериев автоматически ведет к «незачету»  за работу в целом) а также дополнительно «зачет» хотя бы  по одному из критериев (№3-5).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выставлении оценки учитывается объем сочинения. Рекомендуемое количество слов-350. Если в сочинении менее 250 слов ( в подсчет включаются все слова,  в том числе и служебные), то такая работа считается невыполненной и оценивается «незачетом».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Максимальное количество слов  в сочинении не устанавливается: в определении объема своего сочинения выпускник должен исходить из того, что на всю работу отводится 3 часа 55 минут.</a:t>
            </a:r>
          </a:p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5233"/>
            <a:ext cx="12192000" cy="74482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5619" y="2272595"/>
            <a:ext cx="1080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4664" y="585659"/>
            <a:ext cx="107237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Заключение подводит итоги, содержит конечные выводы и оценки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способа закончить сочинение: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Принято завершать сочинение выводом из всего вышесказанного, но нельзя повторять те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уже делались в сочинении после аргументов.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Заключение-призыв.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 используй пафосные лозунги «Берегите нашу Землю!» . Лучше не использовать глаголы 2 -го лица: «берегите», «уважайте», «помните» . Ограничьтесь формами «нужно», «важно», «давайте» и т. д. .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— выражение надежды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позволяет избежать дублирования мысли, этических и логических ошибок. Выражать надежду нужно на что-нибудь позитивное.</a:t>
            </a:r>
          </a:p>
          <a:p>
            <a:pPr fontAlgn="base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подходящая по смыслу и высказана уместно. Рекомендуем заранее подготовить цитаты по всем тематическим направлениям, чтобы соответствовало главной мысли сочинения.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7" y="413238"/>
            <a:ext cx="10528705" cy="152986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6" y="2198076"/>
            <a:ext cx="12130453" cy="401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8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8686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671" y="277391"/>
            <a:ext cx="9656956" cy="118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сочинения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435" y="1561171"/>
            <a:ext cx="11240428" cy="507380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К1 — Соответствие сочинения теме.</a:t>
            </a:r>
          </a:p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К2 — Аргументация и привлечение литературного материала.</a:t>
            </a:r>
          </a:p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К3 — Композиция и логика рассуждения.</a:t>
            </a:r>
          </a:p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К4 — Качество письменной речи.</a:t>
            </a:r>
          </a:p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К5 — Грамотность.</a:t>
            </a:r>
          </a:p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того, чтобы получить “зачёт” и быть допущенным к сдаче экзаменов, выпускнику нужно набрать как минимум 3 балла, то есть получить “зачёт” по трём критериям — К1, К2 и ещё одному из списка. Если в работе меньше 250 слов, если сочинение не соответствует теме, аргументы не подтверждают тезис или ученик получил зачёт только по двум критериям из пяти, работа не засчитывается и выпускник отправляется на пересдачу.</a:t>
            </a:r>
          </a:p>
          <a:p>
            <a:pPr marL="0" indent="0">
              <a:buFont typeface="Arial" charset="0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Подробности о критериях оценивания также можно почитать в документе на сайте ФИПИ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70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566" y="0"/>
            <a:ext cx="9656956" cy="6968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Методика написания сочинения на литературную тему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1002138" y="829340"/>
            <a:ext cx="1065114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сочинение на литературную тему.</a:t>
            </a:r>
          </a:p>
          <a:p>
            <a:pPr marL="514350" indent="-514350"/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</a:t>
            </a:r>
            <a:r>
              <a:rPr lang="ru-RU" sz="20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литературную тему  представляет собой РАЗМЫШЛЕНИЯ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пишущего по поводу прочитанного литературного произведения. Это рассуждения ученика по поводу того,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как изображен тот или иной литературный персонаж;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почему литературный герой поступает так или иначе и как это его характеризует;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какое морально-нравственное понятие осмысливает писатель, рассказывая о поступках своего героя;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Какие общественно значимые проблемы поднимает в своем произведении писатель и почему они не утратили своей актуальности в наши дни.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		Таким образом, в сочинении на литературную тему выпускник </a:t>
            </a:r>
            <a:r>
              <a:rPr lang="ru-RU" sz="2000" i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 пересказывает  прочитанное, а рассуждает о нем (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логично, </a:t>
            </a:r>
            <a:r>
              <a:rPr lang="ru-RU" sz="20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аргументированно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излагает свои мысли и делает необходимые выводы и обобщения).</a:t>
            </a:r>
          </a:p>
          <a:p>
            <a:pPr marL="514350" indent="-514350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		Поэтому </a:t>
            </a:r>
            <a:r>
              <a:rPr lang="ru-RU" sz="20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сочинение на литературную тему должно быть доказательством строго определенного тезиса, четко сформулированного во вступлении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sz="20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14350" indent="-514350"/>
            <a:endParaRPr lang="ru-RU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514350" indent="-514350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0" y="-166246"/>
            <a:ext cx="11936819" cy="72924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347296"/>
            <a:ext cx="10738884" cy="11737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. Чем написание сочинения на литературную тему похоже на доказательство теоремы.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0" y="1582615"/>
            <a:ext cx="11936820" cy="5543540"/>
          </a:xfrm>
        </p:spPr>
        <p:txBody>
          <a:bodyPr anchor="t">
            <a:normAutofit fontScale="92500" lnSpcReduction="10000"/>
          </a:bodyPr>
          <a:lstStyle/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заметила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Е.С.Романичева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сочинения – своего рода теорема, а творческая работа ученика – ее доказательство.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мы пишем, словно доказываем теорему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геометрии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дано-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доказать-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 – подведение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тема сочинения.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доказать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вступление к сочинению; в нем ученик, произведя понятийный анализ формулировки темы сочинения, самостоятельно формулирует тезис, который будет доказывать в своей работе.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основная часть сочинения, представляющая собой раздумья пишущего, подтверждающие справедливость тезиса, заявленного во вступлении: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нализ конкретных литературных фактов;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итаты, приводимые в доказательство своей точки зрения.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 и требовалось доказать) – заключительная часть сочинения: итоговый вывод из написанного.</a:t>
            </a:r>
          </a:p>
          <a:p>
            <a:pPr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2" y="1711192"/>
            <a:ext cx="7818477" cy="5414963"/>
          </a:xfrm>
        </p:spPr>
        <p:txBody>
          <a:bodyPr anchor="t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Композиция сочинения на литературную тему ТРЕХЧАСТНАЯ: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ВСТУПЛЕНИЕ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ОСНОВНАЯ ЧАСТЬ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ЗАКЛЮЧЕНИЕ.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Во</a:t>
            </a:r>
            <a:r>
              <a:rPr lang="ru-RU" sz="2400" b="1" dirty="0" smtClean="0">
                <a:solidFill>
                  <a:srgbClr val="002060"/>
                </a:solidFill>
              </a:rPr>
              <a:t> вступлении </a:t>
            </a:r>
            <a:r>
              <a:rPr lang="ru-RU" sz="2400" dirty="0" smtClean="0">
                <a:solidFill>
                  <a:srgbClr val="002060"/>
                </a:solidFill>
              </a:rPr>
              <a:t>обозначается тезис, который необходимо будет доказать в основной части.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 основной части </a:t>
            </a:r>
            <a:r>
              <a:rPr lang="ru-RU" sz="2400" dirty="0" smtClean="0">
                <a:solidFill>
                  <a:srgbClr val="002060"/>
                </a:solidFill>
              </a:rPr>
              <a:t>приводится система доказательств. Каждый абзац основной части включает в себя некоторое утверждение, его аргументацию и ссылку на текст.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 заключении </a:t>
            </a:r>
            <a:r>
              <a:rPr lang="ru-RU" sz="2400" dirty="0" smtClean="0">
                <a:solidFill>
                  <a:srgbClr val="002060"/>
                </a:solidFill>
              </a:rPr>
              <a:t>подводится итог сказанному.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Таким образом, сочинение на литературную тему имеет КОЛЬЦЕВУЮ композицию: </a:t>
            </a:r>
            <a:r>
              <a:rPr lang="ru-RU" sz="2400" u="sng" dirty="0" smtClean="0">
                <a:solidFill>
                  <a:srgbClr val="002060"/>
                </a:solidFill>
              </a:rPr>
              <a:t>вступление  (1-я часть) и </a:t>
            </a:r>
            <a:r>
              <a:rPr lang="ru-RU" sz="2400" u="sng" dirty="0">
                <a:solidFill>
                  <a:srgbClr val="002060"/>
                </a:solidFill>
              </a:rPr>
              <a:t>заключение </a:t>
            </a:r>
            <a:r>
              <a:rPr lang="ru-RU" sz="2400" u="sng" dirty="0" smtClean="0">
                <a:solidFill>
                  <a:srgbClr val="002060"/>
                </a:solidFill>
              </a:rPr>
              <a:t>(3-я </a:t>
            </a:r>
            <a:r>
              <a:rPr lang="ru-RU" sz="2400" u="sng" dirty="0">
                <a:solidFill>
                  <a:srgbClr val="002060"/>
                </a:solidFill>
              </a:rPr>
              <a:t>часть) </a:t>
            </a:r>
            <a:r>
              <a:rPr lang="ru-RU" sz="2400" u="sng" dirty="0" smtClean="0">
                <a:solidFill>
                  <a:srgbClr val="002060"/>
                </a:solidFill>
              </a:rPr>
              <a:t>перекликаются друг с другом и в той или иной степени формулируют тезис работы. </a:t>
            </a:r>
            <a:r>
              <a:rPr lang="ru-RU" sz="2400" dirty="0" smtClean="0">
                <a:solidFill>
                  <a:srgbClr val="002060"/>
                </a:solidFill>
              </a:rPr>
              <a:t>Но во вступлении главная мысль сочинения только обозначена, а в заключении высказана полно и подробно.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23571" y="239863"/>
            <a:ext cx="7729728" cy="89434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3.Композиция сочинения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846" y="221021"/>
            <a:ext cx="11799277" cy="12919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4.Выбор темы как первый этап работы над сочинением. Классификация тем сочинений по литературе 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11192"/>
            <a:ext cx="12065620" cy="5414963"/>
          </a:xfrm>
        </p:spPr>
        <p:txBody>
          <a:bodyPr anchor="t">
            <a:normAutofit/>
          </a:bodyPr>
          <a:lstStyle/>
          <a:p>
            <a:pPr lvl="1"/>
            <a:r>
              <a:rPr lang="ru-RU" sz="2200" dirty="0" smtClean="0">
                <a:solidFill>
                  <a:schemeClr val="bg1">
                    <a:lumMod val="10000"/>
                  </a:schemeClr>
                </a:solidFill>
              </a:rPr>
              <a:t>Работа над сочинением начинается с выбора темы.</a:t>
            </a:r>
          </a:p>
          <a:p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Лучше выбрать ту тему, формулировка которой более понятна и интересна. Вы отчетливо представляете, какой литературный материал поможет раскрыть в полной мере выбранную тему.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Классификация тем сочинений и краткие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методические рекомендации по их написанию 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Сочинение- характеристика одного литературного героя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Сочинение-сравнительная характеристика двух литературных героев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Сочинение-групповая характеристика персонажей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Сочинение-обобщающая характеристика литературного типа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380" y="-322140"/>
            <a:ext cx="12192000" cy="7448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877" y="221021"/>
            <a:ext cx="10286999" cy="12919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СОЧ</a:t>
            </a:r>
            <a:r>
              <a:rPr lang="ru-RU" dirty="0">
                <a:solidFill>
                  <a:srgbClr val="002060"/>
                </a:solidFill>
              </a:rPr>
              <a:t> Сочинение-сравнительная характеристика двух литературных героев </a:t>
            </a:r>
            <a:r>
              <a:rPr lang="ru-RU" dirty="0" smtClean="0">
                <a:solidFill>
                  <a:schemeClr val="bg1"/>
                </a:solidFill>
              </a:rPr>
              <a:t>ИНЕНИЯКРИТЕРИИ ИТОГОВОГО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11192"/>
            <a:ext cx="12065620" cy="5414963"/>
          </a:xfrm>
        </p:spPr>
        <p:txBody>
          <a:bodyPr anchor="t">
            <a:normAutofit/>
          </a:bodyPr>
          <a:lstStyle/>
          <a:p>
            <a:pPr lvl="1"/>
            <a:r>
              <a:rPr lang="ru-RU" sz="2200" dirty="0" smtClean="0">
                <a:solidFill>
                  <a:srgbClr val="002060"/>
                </a:solidFill>
              </a:rPr>
              <a:t>Основа любого сочинения на сопоставительную тему – установление черт сходства и различия в образах героев.</a:t>
            </a:r>
          </a:p>
          <a:p>
            <a:pPr lvl="1"/>
            <a:r>
              <a:rPr lang="ru-RU" sz="2200" dirty="0" smtClean="0">
                <a:solidFill>
                  <a:srgbClr val="002060"/>
                </a:solidFill>
              </a:rPr>
              <a:t>Но сравнительную характеристику героев не следует выстраивать как рассказ сначала об одном, а затем о другом персонаже, а после этого делать итоговый вывод-выявлять черты сходства и различия ( в одном сочинении будет представлено два разных мини-сочинения, слабо связанных между собой. Такая работа будет механическим соединением характеристики героев, а не их сопоставлением.</a:t>
            </a:r>
          </a:p>
          <a:p>
            <a:pPr lvl="1"/>
            <a:r>
              <a:rPr lang="ru-RU" sz="2200" dirty="0" smtClean="0">
                <a:solidFill>
                  <a:srgbClr val="002060"/>
                </a:solidFill>
              </a:rPr>
              <a:t>Сравнение персонажей должно проходить параллельно: два героя должны сравниваться по одним и тем же признакам, выявляющим сходство и их различие.</a:t>
            </a:r>
          </a:p>
          <a:p>
            <a:pPr lvl="1"/>
            <a:r>
              <a:rPr lang="ru-RU" sz="2200" dirty="0" smtClean="0">
                <a:solidFill>
                  <a:srgbClr val="002060"/>
                </a:solidFill>
              </a:rPr>
              <a:t>Самое трудное в сочинениях подобного типа- определить линии сопоставления героев.</a:t>
            </a:r>
          </a:p>
          <a:p>
            <a:pPr lvl="1"/>
            <a:r>
              <a:rPr lang="ru-RU" sz="2200" dirty="0" smtClean="0">
                <a:solidFill>
                  <a:srgbClr val="002060"/>
                </a:solidFill>
              </a:rPr>
              <a:t>Во вступлении к сочинению такого типа обязательно необходимо сказать о том, что сравнение персонажей – способ более глубокого понимания произведения, авторского замысла.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3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82962"/>
            <a:ext cx="11676185" cy="637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327</TotalTime>
  <Words>1239</Words>
  <Application>Microsoft Office PowerPoint</Application>
  <PresentationFormat>Широкоэкранный</PresentationFormat>
  <Paragraphs>138</Paragraphs>
  <Slides>21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Georgia</vt:lpstr>
      <vt:lpstr>Gill Sans MT</vt:lpstr>
      <vt:lpstr>Times New Roman</vt:lpstr>
      <vt:lpstr>Wingdings</vt:lpstr>
      <vt:lpstr>Parcel</vt:lpstr>
      <vt:lpstr>Презентация PowerPoint</vt:lpstr>
      <vt:lpstr>Презентация PowerPoint</vt:lpstr>
      <vt:lpstr>Критерии оценивания сочинения:</vt:lpstr>
      <vt:lpstr>Методика написания сочинения на литературную тему</vt:lpstr>
      <vt:lpstr>2. Чем написание сочинения на литературную тему похоже на доказательство теоремы. </vt:lpstr>
      <vt:lpstr>3.Композиция сочинения</vt:lpstr>
      <vt:lpstr>4.Выбор темы как первый этап работы над сочинением. Классификация тем сочинений по литературе </vt:lpstr>
      <vt:lpstr>СОЧ Сочинение-сравнительная характеристика двух литературных героев ИНЕНИЯКРИТЕРИИ ИТОГОВОГО</vt:lpstr>
      <vt:lpstr>Презентация PowerPoint</vt:lpstr>
      <vt:lpstr>КАК СФОРМУЛИРОВАТЬ ТЕЗИС</vt:lpstr>
      <vt:lpstr>ТРЕБОВАНИЕ К АРГУМЕНТАЦИИ</vt:lpstr>
      <vt:lpstr>ЧТО ТАКОЕ «СВЯЗКА» И «МИКРОВЫВОД»</vt:lpstr>
      <vt:lpstr>АЛГОРИТМ НАПИСАНИЯ СОЧИНЕНИЯ</vt:lpstr>
      <vt:lpstr>ТИПИЧНЫЕ ОШИБКИ ПРИ НАПИСАНИИ ИТОГОВОГО СОЧИНЕНИя по рекомендациям экспертов ФИПИ </vt:lpstr>
      <vt:lpstr>ТИПИЧНЫЕ ОШИБКИ:ЧАСТЬ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Пользователь</cp:lastModifiedBy>
  <cp:revision>42</cp:revision>
  <dcterms:created xsi:type="dcterms:W3CDTF">2019-09-17T18:56:42Z</dcterms:created>
  <dcterms:modified xsi:type="dcterms:W3CDTF">2023-11-30T11:41:05Z</dcterms:modified>
</cp:coreProperties>
</file>