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884" r:id="rId1"/>
  </p:sldMasterIdLst>
  <p:notesMasterIdLst>
    <p:notesMasterId r:id="rId39"/>
  </p:notesMasterIdLst>
  <p:sldIdLst>
    <p:sldId id="307" r:id="rId2"/>
    <p:sldId id="313" r:id="rId3"/>
    <p:sldId id="382" r:id="rId4"/>
    <p:sldId id="385" r:id="rId5"/>
    <p:sldId id="381" r:id="rId6"/>
    <p:sldId id="386" r:id="rId7"/>
    <p:sldId id="310" r:id="rId8"/>
    <p:sldId id="388" r:id="rId9"/>
    <p:sldId id="311" r:id="rId10"/>
    <p:sldId id="312" r:id="rId11"/>
    <p:sldId id="389" r:id="rId12"/>
    <p:sldId id="390" r:id="rId13"/>
    <p:sldId id="391" r:id="rId14"/>
    <p:sldId id="392" r:id="rId15"/>
    <p:sldId id="320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374" r:id="rId37"/>
    <p:sldId id="38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0F7"/>
    <a:srgbClr val="D3D9F5"/>
    <a:srgbClr val="EAFDFE"/>
    <a:srgbClr val="1F439D"/>
    <a:srgbClr val="C1E4E5"/>
    <a:srgbClr val="D6EDEE"/>
    <a:srgbClr val="8CC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97" autoAdjust="0"/>
  </p:normalViewPr>
  <p:slideViewPr>
    <p:cSldViewPr>
      <p:cViewPr>
        <p:scale>
          <a:sx n="106" d="100"/>
          <a:sy n="106" d="100"/>
        </p:scale>
        <p:origin x="-17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C6391-79E8-4A83-B23E-1346CD57D310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C4BD-8944-405A-A062-A9CF8695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9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C4BD-8944-405A-A062-A9CF869510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85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63DF6D-17D6-4FA5-A9E6-E0AAAE7CEA8E}" type="slidenum">
              <a:rPr lang="ru-RU" smtClean="0">
                <a:solidFill>
                  <a:prstClr val="black"/>
                </a:solidFill>
              </a:rPr>
              <a:pPr eaLnBrk="1" hangingPunct="1"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14009C-3EF0-4667-890D-530E76874007}" type="slidenum">
              <a:rPr lang="ru-RU" smtClean="0">
                <a:solidFill>
                  <a:srgbClr val="000000"/>
                </a:solidFill>
              </a:rPr>
              <a:pPr eaLnBrk="1" hangingPunct="1"/>
              <a:t>30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7E8CF1-92B2-47A6-9D76-F8131859BE43}" type="slidenum">
              <a:rPr lang="ru-RU" smtClean="0">
                <a:solidFill>
                  <a:srgbClr val="000000"/>
                </a:solidFill>
              </a:rPr>
              <a:pPr eaLnBrk="1" hangingPunct="1"/>
              <a:t>31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30D5A3-418B-41F9-AF7B-C65FA9D90828}" type="slidenum">
              <a:rPr lang="ru-RU" smtClean="0">
                <a:solidFill>
                  <a:srgbClr val="000000"/>
                </a:solidFill>
              </a:rPr>
              <a:pPr eaLnBrk="1" hangingPunct="1"/>
              <a:t>32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8FA7470-959E-496E-8120-42F91916AE80}" type="slidenum">
              <a:rPr lang="ru-RU" smtClean="0">
                <a:solidFill>
                  <a:srgbClr val="000000"/>
                </a:solidFill>
              </a:rPr>
              <a:pPr eaLnBrk="1" hangingPunct="1"/>
              <a:t>33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52B92F-5C97-458A-9A67-6C3DA9FEBDD5}" type="slidenum">
              <a:rPr lang="ru-RU" smtClean="0">
                <a:solidFill>
                  <a:srgbClr val="000000"/>
                </a:solidFill>
              </a:rPr>
              <a:pPr eaLnBrk="1" hangingPunct="1"/>
              <a:t>34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D9EF6C-B432-404B-8AB0-BC3758F5E703}" type="slidenum">
              <a:rPr lang="ru-RU" smtClean="0">
                <a:solidFill>
                  <a:srgbClr val="000000"/>
                </a:solidFill>
              </a:rPr>
              <a:pPr eaLnBrk="1" hangingPunct="1"/>
              <a:t>35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CC4BD-8944-405A-A062-A9CF869510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CC4BD-8944-405A-A062-A9CF869510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5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C6811C-2483-4693-AAB9-B924217331AB}" type="slidenum">
              <a:rPr lang="ru-RU" smtClean="0">
                <a:solidFill>
                  <a:srgbClr val="000000"/>
                </a:solidFill>
              </a:rPr>
              <a:pPr eaLnBrk="1" hangingPunct="1"/>
              <a:t>16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C95ED35-F263-4FD8-BC5F-6261203DE0DF}" type="slidenum">
              <a:rPr lang="ru-RU" smtClean="0">
                <a:solidFill>
                  <a:srgbClr val="000000"/>
                </a:solidFill>
              </a:rPr>
              <a:pPr eaLnBrk="1" hangingPunct="1"/>
              <a:t>19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6DA7BA-7A27-4980-ACF0-F56628D6C032}" type="slidenum">
              <a:rPr lang="ru-RU" smtClean="0">
                <a:solidFill>
                  <a:srgbClr val="000000"/>
                </a:solidFill>
              </a:rPr>
              <a:pPr eaLnBrk="1" hangingPunct="1"/>
              <a:t>24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A0EA88-357D-491C-8AD6-CF5E53BAA660}" type="slidenum">
              <a:rPr lang="ru-RU" smtClean="0">
                <a:solidFill>
                  <a:srgbClr val="000000"/>
                </a:solidFill>
              </a:rPr>
              <a:pPr eaLnBrk="1" hangingPunct="1"/>
              <a:t>25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46DD4F-E418-4B03-BE48-C50B23F38B8F}" type="slidenum">
              <a:rPr lang="ru-RU" smtClean="0">
                <a:solidFill>
                  <a:srgbClr val="000000"/>
                </a:solidFill>
              </a:rPr>
              <a:pPr eaLnBrk="1" hangingPunct="1"/>
              <a:t>26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BDECE3-0133-49C6-86EB-C691E09E5455}" type="slidenum">
              <a:rPr lang="ru-RU" smtClean="0">
                <a:solidFill>
                  <a:srgbClr val="000000"/>
                </a:solidFill>
              </a:rPr>
              <a:pPr eaLnBrk="1" hangingPunct="1"/>
              <a:t>27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3E590-3650-49D7-AEA7-66955675CF7D}" type="datetimeFigureOut">
              <a:rPr lang="ru-RU" smtClean="0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9000-C6B8-4418-AAB1-4DFD516039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866372"/>
      </p:ext>
    </p:extLst>
  </p:cSld>
  <p:clrMapOvr>
    <a:masterClrMapping/>
  </p:clrMapOvr>
  <p:transition>
    <p:fade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4EE38-3131-40ED-B6D7-67F111C97564}" type="datetimeFigureOut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E3E73-57F3-47E3-8B2F-214D599D387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9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4EE38-3131-40ED-B6D7-67F111C97564}" type="datetimeFigureOut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E3E73-57F3-47E3-8B2F-214D599D387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6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4EE38-3131-40ED-B6D7-67F111C97564}" type="datetimeFigureOut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E3E73-57F3-47E3-8B2F-214D599D387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40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4EE38-3131-40ED-B6D7-67F111C97564}" type="datetimeFigureOut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E3E73-57F3-47E3-8B2F-214D599D387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0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4EE38-3131-40ED-B6D7-67F111C97564}" type="datetimeFigureOut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E3E73-57F3-47E3-8B2F-214D599D387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08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4EE38-3131-40ED-B6D7-67F111C97564}" type="datetimeFigureOut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E3E73-57F3-47E3-8B2F-214D599D387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6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64237-E473-4B07-B729-D388F6BD86C8}" type="datetimeFigureOut">
              <a:rPr lang="ru-RU" smtClean="0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B4D-38B4-47BA-B1C3-AFC9A75E2B7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851983"/>
      </p:ext>
    </p:extLst>
  </p:cSld>
  <p:clrMapOvr>
    <a:masterClrMapping/>
  </p:clrMapOvr>
  <p:transition>
    <p:fade/>
    <p:sndAc>
      <p:stSnd>
        <p:snd r:embed="rId1" name="typ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78EBC-4828-4751-83E0-C76A12476836}" type="datetimeFigureOut">
              <a:rPr lang="ru-RU" smtClean="0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218-7E9C-43CB-87D0-4C612272D0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184130"/>
      </p:ext>
    </p:extLst>
  </p:cSld>
  <p:clrMapOvr>
    <a:masterClrMapping/>
  </p:clrMapOvr>
  <p:transition>
    <p:fade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21B2B-095D-4F4F-BF36-B15E683E9EC5}" type="datetimeFigureOut">
              <a:rPr lang="ru-RU" smtClean="0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2BFD-8515-4FE7-B981-3C87B3DC9B9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107393"/>
      </p:ext>
    </p:extLst>
  </p:cSld>
  <p:clrMapOvr>
    <a:masterClrMapping/>
  </p:clrMapOvr>
  <p:transition>
    <p:fade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BEA57-C16C-43D8-B149-02C7A2AEE2DC}" type="datetimeFigureOut">
              <a:rPr lang="ru-RU" smtClean="0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D201-CDFE-4894-B697-418778CF6C7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760463"/>
      </p:ext>
    </p:extLst>
  </p:cSld>
  <p:clrMapOvr>
    <a:masterClrMapping/>
  </p:clrMapOvr>
  <p:transition>
    <p:fade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4EE38-3131-40ED-B6D7-67F111C97564}" type="datetimeFigureOut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E3E73-57F3-47E3-8B2F-214D599D387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6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13D85-D858-45DF-BAC5-1E645965A13A}" type="datetimeFigureOut">
              <a:rPr lang="ru-RU" smtClean="0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DED9-CC5E-47DF-8518-CA34EF93CE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36238"/>
      </p:ext>
    </p:extLst>
  </p:cSld>
  <p:clrMapOvr>
    <a:masterClrMapping/>
  </p:clrMapOvr>
  <p:transition>
    <p:fade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FA0D4-99F1-48FD-8CF0-4DE99CF708C0}" type="datetimeFigureOut">
              <a:rPr lang="ru-RU" smtClean="0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3932-7FB6-4D7D-B811-BFAA2329A1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67926"/>
      </p:ext>
    </p:extLst>
  </p:cSld>
  <p:clrMapOvr>
    <a:masterClrMapping/>
  </p:clrMapOvr>
  <p:transition>
    <p:fade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0609D-8C67-4ACE-B60E-2062F4629E19}" type="datetimeFigureOut">
              <a:rPr lang="ru-RU" smtClean="0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1A4-C361-4B31-9C2B-C2BE902AA8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361198"/>
      </p:ext>
    </p:extLst>
  </p:cSld>
  <p:clrMapOvr>
    <a:masterClrMapping/>
  </p:clrMapOvr>
  <p:transition>
    <p:fade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A4115-9015-4302-85CB-F6FF3A969472}" type="datetimeFigureOut">
              <a:rPr lang="ru-RU" smtClean="0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A5DC-F4BC-47E2-97FE-A98B9976A2A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037430"/>
      </p:ext>
    </p:extLst>
  </p:cSld>
  <p:clrMapOvr>
    <a:masterClrMapping/>
  </p:clrMapOvr>
  <p:transition>
    <p:fade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4EE38-3131-40ED-B6D7-67F111C97564}" type="datetimeFigureOut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E3E73-57F3-47E3-8B2F-214D599D387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8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4EE38-3131-40ED-B6D7-67F111C97564}" type="datetimeFigureOut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EE3E73-57F3-47E3-8B2F-214D599D387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17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  <p:sldLayoutId id="2147484897" r:id="rId13"/>
    <p:sldLayoutId id="2147484898" r:id="rId14"/>
    <p:sldLayoutId id="2147484899" r:id="rId15"/>
    <p:sldLayoutId id="2147484900" r:id="rId16"/>
    <p:sldLayoutId id="2147484901" r:id="rId17"/>
  </p:sldLayoutIdLst>
  <p:transition>
    <p:fade/>
    <p:sndAc>
      <p:stSnd>
        <p:snd r:embed="rId19" name="type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package" Target="../embeddings/_________Microsoft_Word1.docx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package" Target="../embeddings/_________Microsoft_Word2.docx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package" Target="../embeddings/_________Microsoft_Word3.docx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package" Target="../embeddings/_________Microsoft_Word4.docx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5" Type="http://schemas.openxmlformats.org/officeDocument/2006/relationships/package" Target="../embeddings/_________Microsoft_Word5.docx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none" dirty="0">
                <a:solidFill>
                  <a:srgbClr val="D6E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 </a:t>
            </a:r>
            <a:br>
              <a:rPr lang="ru-RU" sz="3600" b="1" cap="none" dirty="0">
                <a:solidFill>
                  <a:srgbClr val="D6E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D6ED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0050" y="5556250"/>
            <a:ext cx="8743950" cy="1179513"/>
          </a:xfrm>
        </p:spPr>
        <p:txBody>
          <a:bodyPr>
            <a:normAutofit/>
          </a:bodyPr>
          <a:lstStyle/>
          <a:p>
            <a:pPr marL="36512" indent="0" algn="ctr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отчет 2023-2024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48" y="1120866"/>
            <a:ext cx="7245531" cy="4108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44964"/>
            <a:ext cx="8223610" cy="768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DF1EA4-2B92-49CB-9298-3C460BB19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797152"/>
            <a:ext cx="1728191" cy="15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7434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9575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ГБОУ лицей № 445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100" i="1" dirty="0">
                <a:solidFill>
                  <a:schemeClr val="accent4">
                    <a:lumMod val="50000"/>
                  </a:schemeClr>
                </a:solidFill>
              </a:rPr>
              <a:t>2023-2024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88640"/>
            <a:ext cx="8215064" cy="4464496"/>
          </a:xfrm>
        </p:spPr>
        <p:txBody>
          <a:bodyPr>
            <a:normAutofit fontScale="92500" lnSpcReduction="10000"/>
          </a:bodyPr>
          <a:lstStyle/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На конец 2023-2024 </a:t>
            </a:r>
            <a:r>
              <a:rPr lang="ru-RU" sz="2600" dirty="0">
                <a:solidFill>
                  <a:schemeClr val="accent3">
                    <a:lumMod val="75000"/>
                  </a:schemeClr>
                </a:solidFill>
              </a:rPr>
              <a:t>учебного года в школе обучается </a:t>
            </a:r>
            <a:r>
              <a:rPr lang="ru-RU" sz="2600" dirty="0">
                <a:solidFill>
                  <a:srgbClr val="002060"/>
                </a:solidFill>
              </a:rPr>
              <a:t>470</a:t>
            </a:r>
            <a:r>
              <a:rPr lang="ru-RU" sz="2600" dirty="0">
                <a:solidFill>
                  <a:schemeClr val="accent3">
                    <a:lumMod val="75000"/>
                  </a:schemeClr>
                </a:solidFill>
              </a:rPr>
              <a:t> ученика.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3">
                    <a:lumMod val="75000"/>
                  </a:schemeClr>
                </a:solidFill>
              </a:rPr>
              <a:t> Количество классов комплектов - </a:t>
            </a:r>
            <a:r>
              <a:rPr lang="ru-RU" sz="2600" dirty="0">
                <a:solidFill>
                  <a:srgbClr val="002060"/>
                </a:solidFill>
              </a:rPr>
              <a:t>18</a:t>
            </a:r>
            <a:r>
              <a:rPr lang="ru-RU" sz="2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3">
                    <a:lumMod val="75000"/>
                  </a:schemeClr>
                </a:solidFill>
              </a:rPr>
              <a:t>средняя наполняемость в классах составила – </a:t>
            </a:r>
            <a:r>
              <a:rPr lang="ru-RU" sz="2600" dirty="0">
                <a:solidFill>
                  <a:srgbClr val="002060"/>
                </a:solidFill>
              </a:rPr>
              <a:t>27</a:t>
            </a:r>
            <a:r>
              <a:rPr lang="ru-RU" sz="2600" dirty="0">
                <a:solidFill>
                  <a:schemeClr val="accent3">
                    <a:lumMod val="75000"/>
                  </a:schemeClr>
                </a:solidFill>
              </a:rPr>
              <a:t> обучающихся. </a:t>
            </a:r>
          </a:p>
          <a:p>
            <a:pPr marL="0" indent="0">
              <a:buNone/>
            </a:pPr>
            <a:r>
              <a:rPr lang="ru-RU" b="1" dirty="0"/>
              <a:t> 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На Конец учебного года уровень успеваемости -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94%.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Качество знаний составляет-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36%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  <a:tab pos="449580" algn="l"/>
              </a:tabLst>
            </a:pPr>
            <a:endParaRPr lang="ru-RU" sz="2800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469909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C5EB9E-FF26-488F-A408-959CB8F8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632848" cy="1152128"/>
          </a:xfrm>
        </p:spPr>
        <p:txBody>
          <a:bodyPr>
            <a:normAutofit/>
          </a:bodyPr>
          <a:lstStyle/>
          <a:p>
            <a:r>
              <a:rPr lang="ru-RU" b="1" dirty="0"/>
              <a:t>АНАЛИЗ РЕЗУЛЬТАТОВ ВПР (осень)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42BADF5-7EA0-4298-BFF9-F28962A28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565518"/>
              </p:ext>
            </p:extLst>
          </p:nvPr>
        </p:nvGraphicFramePr>
        <p:xfrm>
          <a:off x="1403648" y="1124744"/>
          <a:ext cx="6624736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439365696"/>
                    </a:ext>
                  </a:extLst>
                </a:gridCol>
                <a:gridCol w="1937303">
                  <a:extLst>
                    <a:ext uri="{9D8B030D-6E8A-4147-A177-3AD203B41FA5}">
                      <a16:colId xmlns="" xmlns:a16="http://schemas.microsoft.com/office/drawing/2014/main" val="308124801"/>
                    </a:ext>
                  </a:extLst>
                </a:gridCol>
                <a:gridCol w="536292">
                  <a:extLst>
                    <a:ext uri="{9D8B030D-6E8A-4147-A177-3AD203B41FA5}">
                      <a16:colId xmlns="" xmlns:a16="http://schemas.microsoft.com/office/drawing/2014/main" val="1286236221"/>
                    </a:ext>
                  </a:extLst>
                </a:gridCol>
                <a:gridCol w="643702">
                  <a:extLst>
                    <a:ext uri="{9D8B030D-6E8A-4147-A177-3AD203B41FA5}">
                      <a16:colId xmlns="" xmlns:a16="http://schemas.microsoft.com/office/drawing/2014/main" val="540605122"/>
                    </a:ext>
                  </a:extLst>
                </a:gridCol>
                <a:gridCol w="642946">
                  <a:extLst>
                    <a:ext uri="{9D8B030D-6E8A-4147-A177-3AD203B41FA5}">
                      <a16:colId xmlns="" xmlns:a16="http://schemas.microsoft.com/office/drawing/2014/main" val="1125335212"/>
                    </a:ext>
                  </a:extLst>
                </a:gridCol>
                <a:gridCol w="643702">
                  <a:extLst>
                    <a:ext uri="{9D8B030D-6E8A-4147-A177-3AD203B41FA5}">
                      <a16:colId xmlns="" xmlns:a16="http://schemas.microsoft.com/office/drawing/2014/main" val="3100536231"/>
                    </a:ext>
                  </a:extLst>
                </a:gridCol>
                <a:gridCol w="739766">
                  <a:extLst>
                    <a:ext uri="{9D8B030D-6E8A-4147-A177-3AD203B41FA5}">
                      <a16:colId xmlns="" xmlns:a16="http://schemas.microsoft.com/office/drawing/2014/main" val="2509074789"/>
                    </a:ext>
                  </a:extLst>
                </a:gridCol>
                <a:gridCol w="760945">
                  <a:extLst>
                    <a:ext uri="{9D8B030D-6E8A-4147-A177-3AD203B41FA5}">
                      <a16:colId xmlns="" xmlns:a16="http://schemas.microsoft.com/office/drawing/2014/main" val="2232178811"/>
                    </a:ext>
                  </a:extLst>
                </a:gridCol>
              </a:tblGrid>
              <a:tr h="58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«5»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«4»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«3»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«2»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B0F0"/>
                          </a:solidFill>
                          <a:effectLst/>
                        </a:rPr>
                        <a:t>Усп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. ,%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B0F0"/>
                          </a:solidFill>
                          <a:effectLst/>
                        </a:rPr>
                        <a:t>Кач.зн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, %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66836192"/>
                  </a:ext>
                </a:extLst>
              </a:tr>
              <a:tr h="88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4А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Русс. язык (29)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Математика (27)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Окр.мир</a:t>
                      </a:r>
                      <a:r>
                        <a:rPr lang="ru-RU" sz="1600" b="0" dirty="0">
                          <a:effectLst/>
                        </a:rPr>
                        <a:t> (28)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96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92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100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79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77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78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34735668"/>
                  </a:ext>
                </a:extLst>
              </a:tr>
              <a:tr h="1189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5А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Русс. язык (25)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Математика (25)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Биология (25)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История (23)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4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16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4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100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64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52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80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87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68887824"/>
                  </a:ext>
                </a:extLst>
              </a:tr>
              <a:tr h="1189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5Б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Русс. язык (20)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Математика (20)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Биология (23)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История (22)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12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6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90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95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65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70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73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68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50172662"/>
                  </a:ext>
                </a:extLst>
              </a:tr>
              <a:tr h="1189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5В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Русс. язык (20)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Математика (20)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Биология (21)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История (20)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8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10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75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90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95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95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66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45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80105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103428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BE1628-774F-4D45-BA80-CE6417A1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495800"/>
            <a:ext cx="6044659" cy="1524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5077C39-D697-423A-91FD-D4BD44667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777088"/>
              </p:ext>
            </p:extLst>
          </p:nvPr>
        </p:nvGraphicFramePr>
        <p:xfrm>
          <a:off x="1115616" y="80628"/>
          <a:ext cx="6480721" cy="6792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="" xmlns:a16="http://schemas.microsoft.com/office/drawing/2014/main" val="610698819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160227683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1704153694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654103876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790025489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154172507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92409713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553335875"/>
                    </a:ext>
                  </a:extLst>
                </a:gridCol>
              </a:tblGrid>
              <a:tr h="33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Класс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Предмет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«5»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«4»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«3»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«2»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B0F0"/>
                          </a:solidFill>
                          <a:effectLst/>
                        </a:rPr>
                        <a:t>Усп</a:t>
                      </a: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. ,%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B0F0"/>
                          </a:solidFill>
                          <a:effectLst/>
                        </a:rPr>
                        <a:t>Кач.зн</a:t>
                      </a: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, %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="" xmlns:a16="http://schemas.microsoft.com/office/drawing/2014/main" val="3811272616"/>
                  </a:ext>
                </a:extLst>
              </a:tr>
              <a:tr h="788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6А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Русс. язык (25)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(28)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 (27)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 (24)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="" xmlns:a16="http://schemas.microsoft.com/office/drawing/2014/main" val="269098591"/>
                  </a:ext>
                </a:extLst>
              </a:tr>
              <a:tr h="794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6Б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Русс. язык (23)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 (24)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География (25)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Обществознание(25)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="" xmlns:a16="http://schemas.microsoft.com/office/drawing/2014/main" val="3011239866"/>
                  </a:ext>
                </a:extLst>
              </a:tr>
              <a:tr h="788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7А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Русс. язык (27)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 (22)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География (26)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Биология (24)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="" xmlns:a16="http://schemas.microsoft.com/office/drawing/2014/main" val="2644427789"/>
                  </a:ext>
                </a:extLst>
              </a:tr>
              <a:tr h="979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7Б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Русс. язык (22)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 (22)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Физика (24)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История (29)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Обществознание(26)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="" xmlns:a16="http://schemas.microsoft.com/office/drawing/2014/main" val="841410903"/>
                  </a:ext>
                </a:extLst>
              </a:tr>
              <a:tr h="788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7В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Русс. язык (27)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 (22)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История (29)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Биология (24)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="" xmlns:a16="http://schemas.microsoft.com/office/drawing/2014/main" val="3711326678"/>
                  </a:ext>
                </a:extLst>
              </a:tr>
              <a:tr h="788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8А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Русс. язык (21)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 (17)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География (21)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Химия (19)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="" xmlns:a16="http://schemas.microsoft.com/office/drawing/2014/main" val="402523492"/>
                  </a:ext>
                </a:extLst>
              </a:tr>
              <a:tr h="78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8Б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Русс. язык (23)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(23)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 (20)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 (21)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8" marR="68448" marT="0" marB="0"/>
                </a:tc>
                <a:extLst>
                  <a:ext uri="{0D108BD9-81ED-4DB2-BD59-A6C34878D82A}">
                    <a16:rowId xmlns="" xmlns:a16="http://schemas.microsoft.com/office/drawing/2014/main" val="167709115"/>
                  </a:ext>
                </a:extLst>
              </a:tr>
              <a:tr h="357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ru-RU" sz="11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 (12)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7958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304650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70D3D5-5817-42F6-9715-4CE53758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Сравнительный анализ по ВПР за 2023- 2024 уч. г.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9899B53-D1B4-4092-80C6-E22B47B7A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421720"/>
              </p:ext>
            </p:extLst>
          </p:nvPr>
        </p:nvGraphicFramePr>
        <p:xfrm>
          <a:off x="1414680" y="544167"/>
          <a:ext cx="6469688" cy="6521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7160">
                  <a:extLst>
                    <a:ext uri="{9D8B030D-6E8A-4147-A177-3AD203B41FA5}">
                      <a16:colId xmlns="" xmlns:a16="http://schemas.microsoft.com/office/drawing/2014/main" val="266926847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50274811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86352388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85086431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327657877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668831941"/>
                    </a:ext>
                  </a:extLst>
                </a:gridCol>
              </a:tblGrid>
              <a:tr h="170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Предмет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F0"/>
                          </a:solidFill>
                          <a:effectLst/>
                        </a:rPr>
                        <a:t>Классы по </a:t>
                      </a:r>
                      <a:r>
                        <a:rPr lang="ru-RU" sz="1000" dirty="0" err="1">
                          <a:solidFill>
                            <a:srgbClr val="00B0F0"/>
                          </a:solidFill>
                          <a:effectLst/>
                        </a:rPr>
                        <a:t>парал-лелям</a:t>
                      </a:r>
                      <a:r>
                        <a:rPr lang="ru-RU" sz="1000" dirty="0">
                          <a:solidFill>
                            <a:srgbClr val="00B0F0"/>
                          </a:solidFill>
                          <a:effectLst/>
                        </a:rPr>
                        <a:t> (вместе)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 gridSpan="2">
                  <a:txBody>
                    <a:bodyPr/>
                    <a:lstStyle/>
                    <a:p>
                      <a:pPr marL="1504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F0"/>
                          </a:solidFill>
                          <a:effectLst/>
                        </a:rPr>
                        <a:t>2023 год (весна)</a:t>
                      </a:r>
                      <a:endParaRPr lang="ru-RU" sz="10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504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F0"/>
                          </a:solidFill>
                          <a:effectLst/>
                        </a:rPr>
                        <a:t>2023 год (осень)</a:t>
                      </a:r>
                      <a:endParaRPr lang="ru-RU" sz="10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284460"/>
                  </a:ext>
                </a:extLst>
              </a:tr>
              <a:tr h="339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      % успев.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% качества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      % успев.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% качества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3250956191"/>
                  </a:ext>
                </a:extLst>
              </a:tr>
              <a:tr h="224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Окружающий мир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3086308427"/>
                  </a:ext>
                </a:extLst>
              </a:tr>
              <a:tr h="195226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Русский язык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595743997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1162998517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614890193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4150417588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3251248714"/>
                  </a:ext>
                </a:extLst>
              </a:tr>
              <a:tr h="181164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Математика 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1996616611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2681657455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3724834216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3485127202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1016740992"/>
                  </a:ext>
                </a:extLst>
              </a:tr>
              <a:tr h="180304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История 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2165701946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749236242"/>
                  </a:ext>
                </a:extLst>
              </a:tr>
              <a:tr h="191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73211758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2288758134"/>
                  </a:ext>
                </a:extLst>
              </a:tr>
              <a:tr h="180304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Обществознание 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2968181919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3785938994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220941916"/>
                  </a:ext>
                </a:extLst>
              </a:tr>
              <a:tr h="180304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Биология 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3127872997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1276701736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4055258367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1647221700"/>
                  </a:ext>
                </a:extLst>
              </a:tr>
              <a:tr h="183024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География 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827703831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2439851813"/>
                  </a:ext>
                </a:extLst>
              </a:tr>
              <a:tr h="373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140525099"/>
                  </a:ext>
                </a:extLst>
              </a:tr>
              <a:tr h="18030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Физика 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65277719"/>
                  </a:ext>
                </a:extLst>
              </a:tr>
              <a:tr h="18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1069320272"/>
                  </a:ext>
                </a:extLst>
              </a:tr>
              <a:tr h="2018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Химия 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1980016935"/>
                  </a:ext>
                </a:extLst>
              </a:tr>
              <a:tr h="234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Английский язык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9" marR="62719" marT="0" marB="0"/>
                </a:tc>
                <a:extLst>
                  <a:ext uri="{0D108BD9-81ED-4DB2-BD59-A6C34878D82A}">
                    <a16:rowId xmlns="" xmlns:a16="http://schemas.microsoft.com/office/drawing/2014/main" val="388817257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87F11FBE-1D66-46CF-86F4-80C5B5C4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8666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99507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0EA52-07CC-4A7C-84FA-144BA562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FF0000"/>
                </a:solidFill>
              </a:rPr>
              <a:t>Результаты участия обучающихся ГБОУ лицея № 445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Курортного района Санкт-Петербурга 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во Всероссийской олимпиаде школьников 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 2023-2024 учебном году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F9B5EAF-2F6B-4CCA-9517-1BB27F800C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653961"/>
              </p:ext>
            </p:extLst>
          </p:nvPr>
        </p:nvGraphicFramePr>
        <p:xfrm>
          <a:off x="1363821" y="1412776"/>
          <a:ext cx="6592555" cy="5256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120">
                  <a:extLst>
                    <a:ext uri="{9D8B030D-6E8A-4147-A177-3AD203B41FA5}">
                      <a16:colId xmlns="" xmlns:a16="http://schemas.microsoft.com/office/drawing/2014/main" val="3659755215"/>
                    </a:ext>
                  </a:extLst>
                </a:gridCol>
                <a:gridCol w="2305812">
                  <a:extLst>
                    <a:ext uri="{9D8B030D-6E8A-4147-A177-3AD203B41FA5}">
                      <a16:colId xmlns="" xmlns:a16="http://schemas.microsoft.com/office/drawing/2014/main" val="4252687851"/>
                    </a:ext>
                  </a:extLst>
                </a:gridCol>
                <a:gridCol w="1305335">
                  <a:extLst>
                    <a:ext uri="{9D8B030D-6E8A-4147-A177-3AD203B41FA5}">
                      <a16:colId xmlns="" xmlns:a16="http://schemas.microsoft.com/office/drawing/2014/main" val="1624364669"/>
                    </a:ext>
                  </a:extLst>
                </a:gridCol>
                <a:gridCol w="988205">
                  <a:extLst>
                    <a:ext uri="{9D8B030D-6E8A-4147-A177-3AD203B41FA5}">
                      <a16:colId xmlns="" xmlns:a16="http://schemas.microsoft.com/office/drawing/2014/main" val="3226163383"/>
                    </a:ext>
                  </a:extLst>
                </a:gridCol>
                <a:gridCol w="1282083">
                  <a:extLst>
                    <a:ext uri="{9D8B030D-6E8A-4147-A177-3AD203B41FA5}">
                      <a16:colId xmlns="" xmlns:a16="http://schemas.microsoft.com/office/drawing/2014/main" val="3959800921"/>
                    </a:ext>
                  </a:extLst>
                </a:gridCol>
              </a:tblGrid>
              <a:tr h="54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ФИ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Кол-во баллов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Статус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Куратор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54610790"/>
                  </a:ext>
                </a:extLst>
              </a:tr>
              <a:tr h="22735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Итоги районного этапа олимпиады по биологии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3843886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1.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Сгибнева Анастасия, 8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Призёр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Григорьева И.А.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37962365"/>
                  </a:ext>
                </a:extLst>
              </a:tr>
              <a:tr h="2358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Итоги районного этапа олимпиады по ОБЖ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572693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2.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Киселева Ульяна,7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Победитель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Шмырева А.Н.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22991583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3.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Сгибнева Анастасия, 8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Победитель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Шмырева А.Н.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78333144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4.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Кучмина Ольга, 8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Призёр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Шмырева А.Н.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92143413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5.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Подоляк Кристина, 9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Призёр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Шмырева А.Н.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30086790"/>
                  </a:ext>
                </a:extLst>
              </a:tr>
              <a:tr h="2358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Итоги районного этапа олимпиады по русскому языку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4700374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6.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Волкова Светлана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Призёр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Ишанина К.М.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99361543"/>
                  </a:ext>
                </a:extLst>
              </a:tr>
              <a:tr h="2358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Итоги районного этапа олимпиады по технологии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785808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7.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Евдокименко Мария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Призёр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Калинина Г.А.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327446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8.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Сгибнева Анастасия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Победитель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Калинина Г.А.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6994403"/>
                  </a:ext>
                </a:extLst>
              </a:tr>
              <a:tr h="2358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Итоги районного этапа олимпиады по физической культуре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3591561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9.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Подоляк Никита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52,40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Призёр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Тылик</a:t>
                      </a:r>
                      <a:r>
                        <a:rPr lang="ru-RU" sz="1100" dirty="0">
                          <a:effectLst/>
                        </a:rPr>
                        <a:t> З.Н.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95451694"/>
                  </a:ext>
                </a:extLst>
              </a:tr>
              <a:tr h="2358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Итоги районного этапа олимпиады по экологии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7317220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10.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Кучмин Евгений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Победитель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Капалыгина Т.В.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25146716"/>
                  </a:ext>
                </a:extLst>
              </a:tr>
              <a:tr h="2358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Итоги </a:t>
                      </a:r>
                      <a:r>
                        <a:rPr lang="ru-RU" sz="1200" u="sng" dirty="0">
                          <a:solidFill>
                            <a:srgbClr val="00B0F0"/>
                          </a:solidFill>
                          <a:effectLst/>
                        </a:rPr>
                        <a:t>региональног</a:t>
                      </a: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о этапа олимпиады по ОБЖ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062561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1.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Сгибнева Анастасия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61,175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призёр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Шмырёва А.Н.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7615279"/>
                  </a:ext>
                </a:extLst>
              </a:tr>
              <a:tr h="2358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Итоги </a:t>
                      </a:r>
                      <a:r>
                        <a:rPr lang="ru-RU" sz="1200" u="sng" dirty="0">
                          <a:solidFill>
                            <a:srgbClr val="00B0F0"/>
                          </a:solidFill>
                          <a:effectLst/>
                        </a:rPr>
                        <a:t>регионального</a:t>
                      </a: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 этапа олимпиады по экологии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8756218"/>
                  </a:ext>
                </a:extLst>
              </a:tr>
              <a:tr h="23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F0"/>
                          </a:solidFill>
                          <a:effectLst/>
                        </a:rPr>
                        <a:t>2.</a:t>
                      </a:r>
                      <a:endParaRPr lang="ru-RU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Кучмин Евгений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призёр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Капалыгина</a:t>
                      </a:r>
                      <a:r>
                        <a:rPr lang="ru-RU" sz="1100" dirty="0">
                          <a:effectLst/>
                        </a:rPr>
                        <a:t> Т.В.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4707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237741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500063"/>
            <a:ext cx="7776864" cy="2280865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  <a:t>Анализ воспитательной работы</a:t>
            </a:r>
            <a:br>
              <a:rPr lang="ru-RU" sz="24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</a:br>
            <a:r>
              <a:rPr lang="ru-RU" sz="24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  <a:t>ГБОУ лицея № 445</a:t>
            </a:r>
            <a:br>
              <a:rPr lang="ru-RU" sz="24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</a:br>
            <a:r>
              <a:rPr lang="ru-RU" sz="24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  <a:t>Курортного  района  </a:t>
            </a:r>
            <a:br>
              <a:rPr lang="ru-RU" sz="24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</a:br>
            <a:r>
              <a:rPr lang="ru-RU" sz="24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  <a:t>Санкт-Петербурга </a:t>
            </a:r>
            <a:br>
              <a:rPr lang="ru-RU" sz="24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</a:br>
            <a:r>
              <a:rPr lang="ru-RU" sz="24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  <a:t>в 2023 - 2024 учебном году</a:t>
            </a:r>
            <a:br>
              <a:rPr lang="ru-RU" sz="24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</a:br>
            <a:endParaRPr lang="ru-RU" sz="2400" dirty="0">
              <a:effectLst/>
            </a:endParaRPr>
          </a:p>
        </p:txBody>
      </p:sp>
      <p:pic>
        <p:nvPicPr>
          <p:cNvPr id="7171" name="Picture 6" descr="C:\Users\User\Desktop\картинки\школа - лицей 445\осен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852738"/>
            <a:ext cx="51847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C:\Users\User\Desktop\шеврон__один слой__СИНИЙ ФОН_светл. золот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57788"/>
            <a:ext cx="15478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470289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28" y="188640"/>
            <a:ext cx="7772400" cy="6429375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b="1" kern="100" dirty="0">
                <a:solidFill>
                  <a:srgbClr val="D3D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  <a:cs typeface="Liberation Sans"/>
              </a:rPr>
              <a:t>С 01.09.202</a:t>
            </a:r>
            <a:r>
              <a:rPr lang="en-US" sz="1800" b="1" kern="100" dirty="0">
                <a:solidFill>
                  <a:srgbClr val="D3D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  <a:cs typeface="Liberation Sans"/>
              </a:rPr>
              <a:t>2</a:t>
            </a:r>
            <a:r>
              <a:rPr lang="ru-RU" sz="1800" b="1" kern="100" dirty="0">
                <a:solidFill>
                  <a:srgbClr val="D3D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  <a:cs typeface="Liberation Sans"/>
              </a:rPr>
              <a:t> года в лицее реализуется новая рабочая Программа воспитания, разработанная в течение 2020-2021 учебного года в соответствии с Положениями ФЗ </a:t>
            </a:r>
            <a:r>
              <a:rPr lang="ru-RU" sz="1800" b="1" i="1" kern="100" dirty="0">
                <a:solidFill>
                  <a:srgbClr val="D3D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  <a:cs typeface="Liberation Sans"/>
              </a:rPr>
              <a:t> </a:t>
            </a:r>
            <a:r>
              <a:rPr lang="ru-RU" sz="1800" b="1" kern="100" dirty="0">
                <a:solidFill>
                  <a:srgbClr val="D3D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  <a:cs typeface="Liberation Sans"/>
              </a:rPr>
              <a:t>от 29 декабря 2012 г. № 273-ФЗ «Об образовании в Российской Федерации»(в редакции Федерального закона от 31 июля 2020 г. № 304-ФЗ «О внесении изменений в Федеральный закон «Об образовании в Российской Федерации» по вопросам воспитания обучающихся»)</a:t>
            </a:r>
            <a:r>
              <a:rPr lang="ru-RU" sz="1800" b="1" kern="100" dirty="0">
                <a:solidFill>
                  <a:srgbClr val="D3D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  <a:ea typeface="DejaVu Sans"/>
                <a:cs typeface="Liberation Sans"/>
              </a:rPr>
              <a:t/>
            </a:r>
            <a:br>
              <a:rPr lang="ru-RU" sz="1800" b="1" kern="100" dirty="0">
                <a:solidFill>
                  <a:srgbClr val="D3D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  <a:ea typeface="DejaVu Sans"/>
                <a:cs typeface="Liberation Sans"/>
              </a:rPr>
            </a:br>
            <a:endParaRPr lang="ru-RU" sz="1800" b="1" dirty="0">
              <a:solidFill>
                <a:srgbClr val="D3D9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5" descr="C:\Users\User\Desktop\ФОТО лицея\2023-2024\1 сентября\01.09.23.газета\20230901_0929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2415679" cy="19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:\Users\User\Desktop\ФОТО лицея\2023-2024\1 сентября\01.09.23.газета\20230901_0905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2222095" cy="20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948123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7772400" cy="6143625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Цель :</a:t>
            </a:r>
            <a:r>
              <a:rPr lang="ru-RU" sz="4000" b="0" kern="100" dirty="0">
                <a:effectLst/>
                <a:latin typeface="Franklin Gothic Demi" pitchFamily="34" charset="0"/>
                <a:ea typeface="DejaVu Sans"/>
              </a:rPr>
              <a:t> личностное развитие школьников</a:t>
            </a:r>
            <a:r>
              <a:rPr lang="ru-RU" sz="4000" b="0" dirty="0"/>
              <a:t/>
            </a:r>
            <a:br>
              <a:rPr lang="ru-RU" sz="4000" b="0" dirty="0"/>
            </a:br>
            <a:r>
              <a:rPr lang="ru-RU" sz="4000" b="0" dirty="0"/>
              <a:t/>
            </a:r>
            <a:br>
              <a:rPr lang="ru-RU" sz="4000" b="0" dirty="0"/>
            </a:br>
            <a:r>
              <a:rPr lang="ru-RU" sz="3200" b="0" dirty="0"/>
              <a:t/>
            </a:r>
            <a:br>
              <a:rPr lang="ru-RU" sz="3200" b="0" dirty="0"/>
            </a:br>
            <a:endParaRPr lang="ru-RU" sz="3200" b="0" dirty="0"/>
          </a:p>
        </p:txBody>
      </p:sp>
      <p:pic>
        <p:nvPicPr>
          <p:cNvPr id="9219" name="Picture 5" descr="C:\Users\User\Desktop\ФОТО лицея\2023-2024\День лицея\photo_32_2023-11-07_16-19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938"/>
            <a:ext cx="295592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User\Desktop\photo_2024-08-28_20-24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844675"/>
            <a:ext cx="48069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63904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EFF0F7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+mj-ea"/>
                <a:cs typeface="+mj-cs"/>
              </a:rPr>
              <a:t>Цель :</a:t>
            </a:r>
            <a:r>
              <a:rPr lang="ru-RU" sz="3200" kern="1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EFF0F7"/>
                </a:solidFill>
                <a:latin typeface="Franklin Gothic Demi" pitchFamily="34" charset="0"/>
                <a:ea typeface="DejaVu Sans"/>
                <a:cs typeface="+mj-cs"/>
              </a:rPr>
              <a:t> личностное развитие школьников</a:t>
            </a:r>
            <a:r>
              <a:rPr lang="ru-RU" sz="40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+mj-ea"/>
                <a:cs typeface="+mj-cs"/>
              </a:rPr>
              <a:t/>
            </a:r>
            <a:br>
              <a:rPr lang="ru-RU" sz="40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797805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6120679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>
              <a:spcBef>
                <a:spcPts val="1400"/>
              </a:spcBef>
              <a:spcAft>
                <a:spcPts val="140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Задачи 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13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 </a:t>
            </a: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1) реализует воспитательные возможности общешкольных ключевых дел,   поддерживает традиции коллективного планирования, организации, проведения и анализа воспитательных мероприятий;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2) реализует потенциал классного руководства в воспитании школьников, поддерживает активное участие классных сообществ в жизни школы;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3) вовлекает школьников в кружки, секции, клубы, студии и иные объединения, работающие по школьным программам внеурочной деятельности, реализовывает их воспитательные возможности;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4) использует в воспитании детей возможности школьного урока, поддерживает использование на уроках интерактивных форм занятий с учащимися;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5) поддерживает ученическое самоуправление — как на уровне школы, так и на уровне классных сообществ;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6) поддерживает деятельность функционирующих на базе школы детских общественных объединений и организаций -  ДОО «Лира» и ДОО «Романтики»; добровольческую деятельность и РДШ;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7) организует для школьников экскурсии, посещения культурно-досуговых центров, театров,   реализует их воспитательный потенциал;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8) организует </a:t>
            </a:r>
            <a:r>
              <a:rPr lang="ru-RU" sz="1600" dirty="0" err="1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профориентационную</a:t>
            </a: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работу со школьниками;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9) организует работу школьных медиа с использованием их воспитательного потенциала;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10) организует работу с семьями школьников, их родителями или законными представителями, направленную на совместное решение проблем личностного развития детей.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11) организует деятельность педагогического коллектива по созданию в общеобразовательной организации эффективной профилактической среды обеспечения безопасности жизнедеятельности как условия успешной воспитательной деятельности.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12) организует сотрудничество и взаимодействие с партнёрами в целях  совершенствования образовательной среды лицея.</a:t>
            </a:r>
            <a:br>
              <a:rPr lang="ru-RU" sz="16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31462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80920" cy="5158881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kern="1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Реализация цели и задач воспитания осуществляется в рамках следующих модулей</a:t>
            </a:r>
            <a:r>
              <a:rPr lang="ru-RU" sz="2000" b="1" kern="1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:</a:t>
            </a:r>
            <a:r>
              <a:rPr lang="ru-RU" sz="2000" b="1" kern="1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b="1" kern="1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1.«Ключевые общешкольные дела»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2.«Классное руководство»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3. «Курсы внеурочной деятельности»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4. «Школьный урок»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5. «Самоуправление»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6. «Детские общественные объединения»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7. «Экскурсии, экспедиции, походы»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8. «Профориентация»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9. «Школьные медиа»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10. «Работа с родителями»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11. «Профилактика и безопасность»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000" kern="100" dirty="0">
                <a:effectLst/>
                <a:latin typeface="Times New Roman"/>
                <a:ea typeface="Times New Roman"/>
              </a:rPr>
              <a:t>12. «Социальное партнерство»</a:t>
            </a:r>
            <a:br>
              <a:rPr lang="ru-RU" sz="2000" kern="100" dirty="0">
                <a:effectLst/>
                <a:latin typeface="Times New Roman"/>
                <a:ea typeface="Times New Roman"/>
              </a:rPr>
            </a:br>
            <a:r>
              <a:rPr lang="ru-RU" sz="2800" kern="100" dirty="0">
                <a:effectLst/>
                <a:latin typeface="Times New Roman"/>
                <a:ea typeface="Times New Roman"/>
              </a:rPr>
              <a:t/>
            </a:r>
            <a:br>
              <a:rPr lang="ru-RU" sz="2800" kern="100" dirty="0">
                <a:effectLst/>
                <a:latin typeface="Times New Roman"/>
                <a:ea typeface="Times New Roman"/>
              </a:rPr>
            </a:br>
            <a:endParaRPr lang="ru-RU" sz="2000" b="0" dirty="0">
              <a:solidFill>
                <a:srgbClr val="FF0000"/>
              </a:solidFill>
            </a:endParaRPr>
          </a:p>
        </p:txBody>
      </p:sp>
      <p:pic>
        <p:nvPicPr>
          <p:cNvPr id="11267" name="Picture 5" descr="C:\Users\User\Desktop\фото лицея\2022-2023\Фото к статье  Клепиков\photo_2023-06-13_12-22-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08" y="404664"/>
            <a:ext cx="3120286" cy="2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Users\User\Desktop\yYAVa8d9M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20" y="5085184"/>
            <a:ext cx="3500263" cy="157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45190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90600" y="1741488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6512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Всего  обучающихся </a:t>
            </a:r>
            <a:r>
              <a:rPr lang="ru-RU" sz="4000" dirty="0">
                <a:solidFill>
                  <a:srgbClr val="C00000"/>
                </a:solidFill>
              </a:rPr>
              <a:t>– </a:t>
            </a:r>
            <a:r>
              <a:rPr lang="ru-RU" sz="4000" b="1" dirty="0">
                <a:solidFill>
                  <a:srgbClr val="C00000"/>
                </a:solidFill>
              </a:rPr>
              <a:t>470</a:t>
            </a:r>
            <a:r>
              <a:rPr lang="ru-RU" sz="4000" dirty="0">
                <a:solidFill>
                  <a:srgbClr val="C00000"/>
                </a:solidFill>
              </a:rPr>
              <a:t> человек</a:t>
            </a:r>
            <a:r>
              <a:rPr lang="ru-RU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Из них начальная школа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116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обучающихся,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5 -9 классы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321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обучающихся,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10 – 11 классы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обучающихся.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Педагогических работников – 37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Высшая категория – 16 педагогов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Первая категория – 17 педагогов,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Без категории  - 4 педагогов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08963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В  ГБОУ лицее № 445 Курортного района Санкт – Петербурга  на конец 2023 – 2024 учебного года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832304802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6143625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>
              <a:spcBef>
                <a:spcPts val="1400"/>
              </a:spcBef>
              <a:spcAft>
                <a:spcPts val="1400"/>
              </a:spcAft>
              <a:defRPr/>
            </a:pPr>
            <a:r>
              <a:rPr lang="ru-RU" sz="4400" b="1" dirty="0"/>
              <a:t>Направления</a:t>
            </a:r>
            <a:r>
              <a:rPr lang="ru-RU" sz="2700" b="1" dirty="0"/>
              <a:t> 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</a:t>
            </a:r>
            <a:r>
              <a:rPr lang="ru-RU" sz="18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	</a:t>
            </a: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гражданско-патриотическое;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	духовно-нравственное;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	социокультурное;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	правовое и культура безопасности;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	экологическое;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	интеллектуальное;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	</a:t>
            </a:r>
            <a:r>
              <a:rPr lang="ru-RU" sz="3200" dirty="0" err="1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здоровьесберегающее</a:t>
            </a: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;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	трудовое;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	воспитание семейных ценностей;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  <a:t>	коммуникативное.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99647913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42" y="332655"/>
            <a:ext cx="8549722" cy="6183143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700" b="1" dirty="0"/>
              <a:t>Формирование гражданственности и патриотизма</a:t>
            </a:r>
            <a:br>
              <a:rPr lang="ru-RU" sz="2700" b="1" dirty="0"/>
            </a:br>
            <a:r>
              <a:rPr lang="ru-RU" sz="2800" dirty="0"/>
              <a:t>- </a:t>
            </a:r>
            <a:r>
              <a:rPr lang="ru-RU" sz="2200" b="0" dirty="0"/>
              <a:t> Акции «Подарок ветерану», «Бессмертный полк», «Георгиевская ленточка»,</a:t>
            </a:r>
            <a:br>
              <a:rPr lang="ru-RU" sz="2200" b="0" dirty="0"/>
            </a:br>
            <a:r>
              <a:rPr lang="ru-RU" sz="2200" b="0" dirty="0"/>
              <a:t>- Фестиваль военной песни «Поклонимся великим тем годам»,  </a:t>
            </a:r>
            <a:br>
              <a:rPr lang="ru-RU" sz="2200" b="0" dirty="0"/>
            </a:br>
            <a:r>
              <a:rPr lang="ru-RU" sz="2200" b="0" dirty="0"/>
              <a:t>- ЛМК «Мы помним. Мы ленинградцы.»,</a:t>
            </a:r>
            <a:br>
              <a:rPr lang="ru-RU" sz="2200" b="0" dirty="0"/>
            </a:br>
            <a:r>
              <a:rPr lang="ru-RU" sz="2200" b="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  <a:t>- Районный урок мужества «Дорога в космос.»,</a:t>
            </a:r>
            <a:r>
              <a:rPr lang="ru-RU" sz="2200" b="0" dirty="0"/>
              <a:t/>
            </a:r>
            <a:br>
              <a:rPr lang="ru-RU" sz="2200" b="0" dirty="0"/>
            </a:br>
            <a:r>
              <a:rPr lang="ru-RU" sz="2200" b="0" dirty="0"/>
              <a:t> - Мероприятия ко Дню Победы,</a:t>
            </a:r>
            <a:br>
              <a:rPr lang="ru-RU" sz="2200" b="0" dirty="0"/>
            </a:br>
            <a:r>
              <a:rPr lang="ru-RU" sz="2200" b="0" dirty="0"/>
              <a:t>- Экскурсии в музеи СПб,</a:t>
            </a:r>
            <a:br>
              <a:rPr lang="ru-RU" sz="2200" b="0" dirty="0"/>
            </a:br>
            <a:r>
              <a:rPr lang="ru-RU" sz="2200" b="0" dirty="0"/>
              <a:t>- Военно-спортивная игра «Зарница»,</a:t>
            </a:r>
            <a:br>
              <a:rPr lang="ru-RU" sz="2200" b="0" dirty="0"/>
            </a:br>
            <a:r>
              <a:rPr lang="ru-RU" sz="2200" b="0" dirty="0"/>
              <a:t>- Военно-спортивный праздник </a:t>
            </a:r>
            <a:br>
              <a:rPr lang="ru-RU" sz="2200" b="0" dirty="0"/>
            </a:br>
            <a:r>
              <a:rPr lang="ru-RU" sz="2200" b="0" dirty="0"/>
              <a:t>- «А, ну-ка, парни!»</a:t>
            </a:r>
            <a:r>
              <a:rPr lang="ru-RU" sz="2200" b="0" dirty="0">
                <a:effectLst/>
                <a:latin typeface="Franklin Gothic Demi" pitchFamily="34" charset="0"/>
                <a:ea typeface="Times New Roman"/>
              </a:rPr>
              <a:t>,</a:t>
            </a:r>
            <a:r>
              <a:rPr lang="ru-RU" sz="2200" b="0" dirty="0">
                <a:effectLst/>
                <a:latin typeface="Franklin Gothic Demi" pitchFamily="34" charset="0"/>
              </a:rPr>
              <a:t/>
            </a:r>
            <a:br>
              <a:rPr lang="ru-RU" sz="2200" b="0" dirty="0">
                <a:effectLst/>
                <a:latin typeface="Franklin Gothic Demi" pitchFamily="34" charset="0"/>
              </a:rPr>
            </a:br>
            <a:r>
              <a:rPr lang="ru-RU" sz="2200" b="0" dirty="0"/>
              <a:t>- Уроки Мужества,</a:t>
            </a:r>
            <a:br>
              <a:rPr lang="ru-RU" sz="2200" b="0" dirty="0"/>
            </a:br>
            <a:r>
              <a:rPr lang="ru-RU" sz="2200" b="0" dirty="0"/>
              <a:t>- Музейное движение</a:t>
            </a:r>
            <a:br>
              <a:rPr lang="ru-RU" sz="2200" b="0" dirty="0"/>
            </a:br>
            <a:r>
              <a:rPr lang="ru-RU" sz="2200" b="0" dirty="0"/>
              <a:t> </a:t>
            </a:r>
            <a:endParaRPr lang="ru-RU" sz="2800" b="0" dirty="0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787900" y="2492375"/>
            <a:ext cx="3011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</a:endParaRPr>
          </a:p>
        </p:txBody>
      </p:sp>
      <p:pic>
        <p:nvPicPr>
          <p:cNvPr id="13316" name="Picture 5" descr="C:\Users\User\Desktop\ФОТО лицея\2023-2024\Урок Мужества 7 сентября\photo_2023-09-13_12-47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3120181" cy="23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User\Desktop\vrynY2TRfV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61869"/>
            <a:ext cx="1992511" cy="15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23389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42" y="332655"/>
            <a:ext cx="8621730" cy="6408713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Музейно-педагогическая </a:t>
            </a:r>
            <a:r>
              <a:rPr lang="ru-RU" sz="2800" b="1" dirty="0"/>
              <a:t>деятельность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200" b="0" dirty="0"/>
              <a:t> </a:t>
            </a:r>
            <a:endParaRPr lang="ru-RU" sz="2800" b="0" dirty="0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787900" y="2492375"/>
            <a:ext cx="3011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000" b="1">
              <a:solidFill>
                <a:srgbClr val="FFFFFF"/>
              </a:solidFill>
            </a:endParaRPr>
          </a:p>
        </p:txBody>
      </p:sp>
      <p:pic>
        <p:nvPicPr>
          <p:cNvPr id="14340" name="Picture 8" descr="C:\Users\User\Desktop\фото лицея\2022-2023\Музейные занятия блокада\photo_2023-06-05_11-46-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526"/>
            <a:ext cx="5569848" cy="250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Users\User\Desktop\aEthLrf3LiSsQg6S6fROyMw2jf--Yd37-RsvoWr7kNb9I6EH9eRls_qN0fM9dFr3nrmuuQkspQdZ9vRIKJ2s9a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91" y="2924944"/>
            <a:ext cx="4918817" cy="241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17706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50"/>
            <a:ext cx="7955161" cy="6429375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Поддержка социальных инициатив юных петербуржцев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1. Развитие добровольчества</a:t>
            </a:r>
            <a:br>
              <a:rPr lang="ru-RU" sz="2800" dirty="0"/>
            </a:br>
            <a:r>
              <a:rPr lang="ru-RU" sz="2800" dirty="0"/>
              <a:t>2. ДОО и ученическое самоуправление</a:t>
            </a:r>
            <a:br>
              <a:rPr lang="ru-RU" sz="2800" dirty="0"/>
            </a:br>
            <a:r>
              <a:rPr lang="ru-RU" sz="2800" dirty="0"/>
              <a:t>3. РДДМ</a:t>
            </a:r>
            <a:br>
              <a:rPr lang="ru-RU" sz="2800" dirty="0"/>
            </a:br>
            <a:endParaRPr lang="ru-RU" sz="2400" i="1" dirty="0"/>
          </a:p>
        </p:txBody>
      </p:sp>
      <p:pic>
        <p:nvPicPr>
          <p:cNvPr id="15363" name="Picture 6" descr="C:\Users\User\Desktop\ФОТО лицея\2023-2024\День пожилого человека\photo_2023-11-01_15-31-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7577"/>
            <a:ext cx="3671640" cy="275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50" y="4077072"/>
            <a:ext cx="1858962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 descr="C:\Users\User\Desktop\vyeLKvZ5LWGjyCW0UOHIaPdjMsK5lUWn7wcfFz7PufyFNihWJDqZ_36VKMf8yXBdDrJ81RbEgSjlB88GxevVH9s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1064"/>
            <a:ext cx="2160240" cy="2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974513"/>
      </p:ext>
    </p:extLst>
  </p:cSld>
  <p:clrMapOvr>
    <a:masterClrMapping/>
  </p:clrMapOvr>
  <p:transition>
    <p:fade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556376" cy="5349255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700" b="1" dirty="0"/>
              <a:t>Трудовое воспитание и профориентация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1600" dirty="0"/>
              <a:t>-</a:t>
            </a:r>
            <a:r>
              <a:rPr lang="ru-RU" sz="1600" kern="100" dirty="0">
                <a:effectLst/>
                <a:latin typeface="Times New Roman"/>
                <a:ea typeface="Calibri"/>
                <a:cs typeface="Times New Roman"/>
              </a:rPr>
              <a:t> Наличие 10 соглашений с региональными предприятиями/организациями, оказывающими содействие в реализации </a:t>
            </a:r>
            <a:r>
              <a:rPr lang="ru-RU" sz="1600" kern="100" dirty="0" err="1">
                <a:effectLst/>
                <a:latin typeface="Times New Roman"/>
                <a:ea typeface="Calibri"/>
                <a:cs typeface="Times New Roman"/>
              </a:rPr>
              <a:t>профориентационных</a:t>
            </a:r>
            <a:r>
              <a:rPr lang="ru-RU" sz="1600" kern="100" dirty="0">
                <a:effectLst/>
                <a:latin typeface="Times New Roman"/>
                <a:ea typeface="Calibri"/>
                <a:cs typeface="Times New Roman"/>
              </a:rPr>
              <a:t> мероприятий.</a:t>
            </a: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kern="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>- </a:t>
            </a:r>
            <a:r>
              <a:rPr lang="ru-RU" sz="1600" kern="100" dirty="0">
                <a:effectLst/>
                <a:latin typeface="Times New Roman"/>
                <a:ea typeface="Calibri"/>
                <a:cs typeface="Times New Roman"/>
              </a:rPr>
              <a:t>Наличие профильных предпрофессиональных классов. Приказ № 184/3 от 31.08.2023 об открытии группы обучающихся 10 класса естественно-научного профиля.</a:t>
            </a: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kern="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>- </a:t>
            </a:r>
            <a:r>
              <a:rPr lang="ru-RU" sz="1600" kern="100" dirty="0">
                <a:effectLst/>
                <a:latin typeface="Times New Roman"/>
                <a:ea typeface="Calibri"/>
                <a:cs typeface="Times New Roman"/>
              </a:rPr>
              <a:t>Посещение обучающимися экскурсий на предприятиях и организациях СПО и ВО: Горный университет/35 чел, Технологический университет/ 35 чел, Медицинский университет им. Павлова/35 чел., лицей им. Мосина/28 чел.</a:t>
            </a: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kern="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>- </a:t>
            </a:r>
            <a:r>
              <a:rPr lang="ru-RU" sz="1600" kern="100" dirty="0">
                <a:effectLst/>
                <a:latin typeface="Times New Roman"/>
                <a:ea typeface="Calibri"/>
                <a:cs typeface="Times New Roman"/>
              </a:rPr>
              <a:t>Участие обучающихся 9, 11 классов в моделирующих профессиональных пробах (онлайн) тестированиях.</a:t>
            </a: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kern="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>- </a:t>
            </a:r>
            <a:r>
              <a:rPr lang="ru-RU" sz="1600" kern="100" dirty="0">
                <a:effectLst/>
                <a:latin typeface="Times New Roman"/>
                <a:ea typeface="Calibri"/>
                <a:cs typeface="Times New Roman"/>
              </a:rPr>
              <a:t>Прохождение обучающимися профессионального обучения по программе профессиональной подготовки по профессии «лаборант химического анализа». Приказ № 185/1 от 01.09.2023. По окончании обучения 15 человек получили удостоверения.</a:t>
            </a: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kern="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>- </a:t>
            </a:r>
            <a:r>
              <a:rPr lang="ru-RU" sz="1600" kern="100" dirty="0">
                <a:effectLst/>
                <a:latin typeface="Times New Roman"/>
                <a:ea typeface="Calibri"/>
                <a:cs typeface="Times New Roman"/>
              </a:rPr>
              <a:t>Проведение родительских собраний на тему профессиональной ориентации, в том числе о кадровых потребностях современного рынка труда – 2 собрания: 08.09.23/252 чел и 02.12.23/65 чел. </a:t>
            </a: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kern="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kern="100" dirty="0">
                <a:effectLst/>
                <a:latin typeface="Calibri"/>
                <a:ea typeface="Calibri"/>
                <a:cs typeface="Times New Roman"/>
              </a:rPr>
              <a:t>- </a:t>
            </a:r>
            <a:r>
              <a:rPr lang="ru-RU" sz="1600" dirty="0">
                <a:effectLst/>
                <a:latin typeface="Times New Roman"/>
                <a:ea typeface="Calibri"/>
              </a:rPr>
              <a:t> Участие обучающихся 6‒7 классов в мероприятиях проекта «Билет в будущее».</a:t>
            </a:r>
            <a:br>
              <a:rPr lang="ru-RU" sz="1600" dirty="0">
                <a:effectLst/>
                <a:latin typeface="Times New Roman"/>
                <a:ea typeface="Calibri"/>
              </a:rPr>
            </a:br>
            <a:r>
              <a:rPr lang="ru-RU" sz="1600" dirty="0">
                <a:effectLst/>
                <a:latin typeface="Times New Roman"/>
                <a:ea typeface="Calibri"/>
              </a:rPr>
              <a:t>- Интерактивные занятия «Навигатор поступлений. Мастер-класс ОЦ «Максимум» для  учащихся 9-11 классов.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1985555499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772400" cy="1584176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3200" b="1" dirty="0" smtClean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b="1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ru-RU" b="1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sz="3200" b="1" dirty="0" smtClean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EAFDFE"/>
                </a:solidFill>
              </a:rPr>
              <a:t>Результаты </a:t>
            </a:r>
            <a:r>
              <a:rPr lang="ru-RU" sz="3200" b="1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EAFDFE"/>
                </a:solidFill>
              </a:rPr>
              <a:t>профилактической работы</a:t>
            </a:r>
            <a:br>
              <a:rPr lang="ru-RU" sz="3200" b="1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EAFDFE"/>
                </a:solidFill>
              </a:rPr>
            </a:br>
            <a: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  <a:t> </a:t>
            </a:r>
            <a:br>
              <a:rPr lang="ru-RU" sz="3200" dirty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63000"/>
                        <a:satMod val="255000"/>
                      </a:srgbClr>
                    </a:gs>
                    <a:gs pos="9000">
                      <a:srgbClr val="FE8637">
                        <a:tint val="63000"/>
                        <a:satMod val="255000"/>
                      </a:srgbClr>
                    </a:gs>
                    <a:gs pos="53000">
                      <a:srgbClr val="FE8637">
                        <a:shade val="60000"/>
                        <a:satMod val="100000"/>
                      </a:srgbClr>
                    </a:gs>
                    <a:gs pos="90000">
                      <a:srgbClr val="FE8637">
                        <a:tint val="63000"/>
                        <a:satMod val="255000"/>
                      </a:srgbClr>
                    </a:gs>
                    <a:gs pos="100000">
                      <a:srgbClr val="FE8637">
                        <a:tint val="63000"/>
                        <a:satMod val="255000"/>
                      </a:srgbClr>
                    </a:gs>
                  </a:gsLst>
                  <a:lin ang="5400000"/>
                </a:gradFill>
              </a:rPr>
            </a:br>
            <a:endParaRPr lang="ru-RU" sz="1600" b="0" dirty="0"/>
          </a:p>
        </p:txBody>
      </p:sp>
      <p:graphicFrame>
        <p:nvGraphicFramePr>
          <p:cNvPr id="17411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05474"/>
              </p:ext>
            </p:extLst>
          </p:nvPr>
        </p:nvGraphicFramePr>
        <p:xfrm>
          <a:off x="467545" y="2204864"/>
          <a:ext cx="7704856" cy="378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Документ" r:id="rId5" imgW="6186215" imgH="2837206" progId="Word.Document.12">
                  <p:embed/>
                </p:oleObj>
              </mc:Choice>
              <mc:Fallback>
                <p:oleObj name="Документ" r:id="rId5" imgW="6186215" imgH="283720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2204864"/>
                        <a:ext cx="7704856" cy="3782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85180"/>
      </p:ext>
    </p:extLst>
  </p:cSld>
  <p:clrMapOvr>
    <a:masterClrMapping/>
  </p:clrMapOvr>
  <p:transition>
    <p:fade/>
    <p:sndAc>
      <p:stSnd>
        <p:snd r:embed="rId4" name="typ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6429375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dirty="0"/>
              <a:t>Воспитание семейных ценностей</a:t>
            </a:r>
            <a:br>
              <a:rPr lang="ru-RU" sz="3200" b="1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200" b="0" i="1" u="sng" dirty="0"/>
              <a:t>Общешкольные родительские собрания </a:t>
            </a:r>
            <a:r>
              <a:rPr lang="ru-RU" sz="2200" b="0" dirty="0"/>
              <a:t>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000" dirty="0">
                <a:effectLst/>
                <a:latin typeface="Times New Roman"/>
                <a:ea typeface="Times New Roman"/>
              </a:rPr>
              <a:t>1. - «Стратегия действий в интересах детей» - 08.09.23 – 252 чел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2.  «Система работы по организации и проведению ГИА - 2024» 02.12. 23 – 65 чел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3. «Безопасность детей в современном мире»  – 10.02.24 – 148 чел	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4. «Воспитать гражданина и патриота»   17.05.24 (258 чел)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u="sng" dirty="0"/>
              <a:t>Совет родителей – 4 заседания/50 чел</a:t>
            </a:r>
            <a:br>
              <a:rPr lang="ru-RU" sz="2200" u="sng" dirty="0"/>
            </a:br>
            <a:r>
              <a:rPr lang="ru-RU" sz="2200" u="sng" dirty="0"/>
              <a:t/>
            </a:r>
            <a:br>
              <a:rPr lang="ru-RU" sz="2200" u="sng" dirty="0"/>
            </a:br>
            <a:r>
              <a:rPr lang="ru-RU" sz="2200" u="sng" dirty="0"/>
              <a:t>Совет по профилактике правонарушений – 9 заседаний/30 чел</a:t>
            </a:r>
            <a:br>
              <a:rPr lang="ru-RU" sz="2200" u="sng" dirty="0"/>
            </a:br>
            <a:r>
              <a:rPr lang="ru-RU" sz="2200" u="sng" dirty="0"/>
              <a:t/>
            </a:r>
            <a:br>
              <a:rPr lang="ru-RU" sz="2200" u="sng" dirty="0"/>
            </a:br>
            <a:r>
              <a:rPr lang="ru-RU" sz="2200" u="sng" dirty="0"/>
              <a:t>Малый педсовет – 4 заседания</a:t>
            </a:r>
            <a:br>
              <a:rPr lang="ru-RU" sz="2200" u="sng" dirty="0"/>
            </a:br>
            <a:r>
              <a:rPr lang="ru-RU" sz="2200" u="sng" dirty="0"/>
              <a:t/>
            </a:r>
            <a:br>
              <a:rPr lang="ru-RU" sz="2200" u="sng" dirty="0"/>
            </a:br>
            <a:r>
              <a:rPr lang="ru-RU" sz="2200" u="sng" dirty="0"/>
              <a:t>Дни открытых дверей – 2/213 чел.</a:t>
            </a:r>
            <a:br>
              <a:rPr lang="ru-RU" sz="2200" u="sng" dirty="0"/>
            </a:br>
            <a:endParaRPr lang="ru-RU" sz="2200" b="0" u="sng" dirty="0"/>
          </a:p>
        </p:txBody>
      </p:sp>
      <p:pic>
        <p:nvPicPr>
          <p:cNvPr id="18435" name="Picture 3" descr="C:\Users\User\Desktop\ciGosrPNnAN2G8GCuilj1QXTsUEcxxLCgOLxOQ8qqd-LRToRTn3xBxw5tnIoHoVvDZXB_vJjc0FZfHdQgHU_DO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99" y="4725144"/>
            <a:ext cx="2851352" cy="194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193139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19204" cy="6527033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indent="457200">
              <a:spcBef>
                <a:spcPts val="1200"/>
              </a:spcBef>
              <a:spcAft>
                <a:spcPts val="0"/>
              </a:spcAft>
              <a:tabLst>
                <a:tab pos="2857500" algn="l"/>
              </a:tabLst>
              <a:defRPr/>
            </a:pPr>
            <a:r>
              <a:rPr lang="ru-RU" sz="2800" b="1" dirty="0"/>
              <a:t>Правовое воспитание и культура безопасности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000" b="0" dirty="0"/>
              <a:t>- </a:t>
            </a:r>
            <a:r>
              <a:rPr lang="ru-RU" sz="2400" b="0" dirty="0"/>
              <a:t>  </a:t>
            </a:r>
            <a:r>
              <a:rPr lang="ru-RU" sz="2000" kern="100" dirty="0">
                <a:effectLst/>
                <a:latin typeface="Times New Roman"/>
                <a:ea typeface="DejaVu Sans"/>
              </a:rPr>
              <a:t>«ЮИД»  (рук. </a:t>
            </a:r>
            <a:r>
              <a:rPr lang="ru-RU" sz="2000" kern="100" dirty="0" err="1">
                <a:effectLst/>
                <a:latin typeface="Times New Roman"/>
                <a:ea typeface="DejaVu Sans"/>
              </a:rPr>
              <a:t>А.Н.Шмырева</a:t>
            </a:r>
            <a:r>
              <a:rPr lang="ru-RU" sz="2000" kern="100" dirty="0">
                <a:effectLst/>
                <a:latin typeface="Times New Roman"/>
                <a:ea typeface="DejaVu Sans"/>
              </a:rPr>
              <a:t>) и «ДЮП»(рук. </a:t>
            </a:r>
            <a:r>
              <a:rPr lang="ru-RU" sz="2000" kern="100" dirty="0" err="1">
                <a:effectLst/>
                <a:latin typeface="Times New Roman"/>
                <a:ea typeface="DejaVu Sans"/>
              </a:rPr>
              <a:t>А.В.Понизовский</a:t>
            </a:r>
            <a:r>
              <a:rPr lang="ru-RU" sz="2000" kern="100" dirty="0">
                <a:effectLst/>
                <a:latin typeface="Times New Roman"/>
                <a:ea typeface="DejaVu Sans"/>
              </a:rPr>
              <a:t>)</a:t>
            </a:r>
            <a:br>
              <a:rPr lang="ru-RU" sz="2000" kern="100" dirty="0">
                <a:effectLst/>
                <a:latin typeface="Times New Roman"/>
                <a:ea typeface="DejaVu Sans"/>
              </a:rPr>
            </a:br>
            <a:r>
              <a:rPr lang="ru-RU" sz="2000" kern="100" dirty="0">
                <a:effectLst/>
                <a:latin typeface="Times New Roman"/>
                <a:ea typeface="DejaVu Sans"/>
              </a:rPr>
              <a:t>Организовано и проведено более 40 мероприятий, в том числе 8 акций: «Внимание - дети!», «Школьник-дорога-автомобиль»,   «Памяти жертв ДТП» и др. 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-  </a:t>
            </a:r>
            <a:r>
              <a:rPr lang="ru-RU" sz="2000" dirty="0">
                <a:effectLst/>
                <a:latin typeface="Times New Roman"/>
                <a:ea typeface="Times New Roman"/>
              </a:rPr>
              <a:t>Правовая программа по профилактике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 правонарушений «Слушается дело»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для учащихся 9б и 10а  - октябрь 2023, апрель 2024.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- Дорожный патруль с родителями по профилактике ДТП. 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- Информирование по профилактике пожарной безопасности. 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- Участие в олимпиаде по ОБЖ 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- Рейд по проверке наличия схем безопасного маршрута 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- Профилактические мероприятия 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по употреблению табака и 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>курительных смесей. 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400" b="0" dirty="0"/>
              <a:t/>
            </a:r>
            <a:br>
              <a:rPr lang="ru-RU" sz="2400" b="0" dirty="0"/>
            </a:br>
            <a:endParaRPr lang="ru-RU" sz="2400" b="0" dirty="0"/>
          </a:p>
        </p:txBody>
      </p:sp>
      <p:pic>
        <p:nvPicPr>
          <p:cNvPr id="19459" name="Picture 5" descr="C:\Users\User\Desktop\ФОТО лицея\2023-2024\ПДД\photo_2023-11-01_15-31-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32388"/>
            <a:ext cx="21828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User\Desktop\ФОТО лицея\2023-2024\Суд\photo_2023-10-30_15-40-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958150"/>
            <a:ext cx="3575695" cy="170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960417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7"/>
            <a:ext cx="5760640" cy="1584175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Физкультурно-спортивное воспитание и пропаганда ЗОЖ</a:t>
            </a:r>
            <a:br>
              <a:rPr lang="ru-RU" sz="2800" b="1" dirty="0"/>
            </a:br>
            <a:r>
              <a:rPr lang="ru-RU" dirty="0"/>
              <a:t/>
            </a:r>
            <a:br>
              <a:rPr lang="ru-RU" dirty="0"/>
            </a:br>
            <a:endParaRPr lang="ru-RU" sz="2000" b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50" y="2071688"/>
          <a:ext cx="7386638" cy="1920874"/>
        </p:xfrm>
        <a:graphic>
          <a:graphicData uri="http://schemas.openxmlformats.org/drawingml/2006/table">
            <a:tbl>
              <a:tblPr/>
              <a:tblGrid>
                <a:gridCol w="4435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3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490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691051"/>
              </p:ext>
            </p:extLst>
          </p:nvPr>
        </p:nvGraphicFramePr>
        <p:xfrm>
          <a:off x="251520" y="1484784"/>
          <a:ext cx="5970114" cy="477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Документ" r:id="rId5" imgW="6085392" imgH="5490426" progId="Word.Document.12">
                  <p:embed/>
                </p:oleObj>
              </mc:Choice>
              <mc:Fallback>
                <p:oleObj name="Документ" r:id="rId5" imgW="6085392" imgH="549042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84784"/>
                        <a:ext cx="5970114" cy="4774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18" descr="C:\Users\User\Desktop\ФОТО лицея\2023-2024\Туризм\photo_2023-11-07_16-34-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72243"/>
            <a:ext cx="250666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C:\Users\User\Desktop\f6b-1Ap29k3bLaeqqUeyh3NBNAKU1vMvG6hgrtDLmlWsH37sE9axrZKb725M8bF94uteVuz9wElrdueYjZxNw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06" y="3513930"/>
            <a:ext cx="19065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36091"/>
      </p:ext>
    </p:extLst>
  </p:cSld>
  <p:clrMapOvr>
    <a:masterClrMapping/>
  </p:clrMapOvr>
  <p:transition>
    <p:fade/>
    <p:sndAc>
      <p:stSnd>
        <p:snd r:embed="rId4" name="typ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85750"/>
            <a:ext cx="7772400" cy="6429375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/>
              <a:t>Годовой круг школьных праздников и традиций :</a:t>
            </a:r>
            <a:br>
              <a:rPr lang="ru-RU" sz="3100" b="1" dirty="0"/>
            </a:br>
            <a:r>
              <a:rPr lang="ru-RU" sz="1300" b="0" i="1" dirty="0"/>
              <a:t>Сентябрь: </a:t>
            </a:r>
            <a:r>
              <a:rPr lang="ru-RU" sz="1300" b="0" dirty="0"/>
              <a:t>День знаний</a:t>
            </a:r>
            <a:br>
              <a:rPr lang="ru-RU" sz="1300" b="0" dirty="0"/>
            </a:br>
            <a:r>
              <a:rPr lang="ru-RU" sz="1300" b="0" dirty="0"/>
              <a:t>                  Акция «Чистый город» </a:t>
            </a:r>
            <a:br>
              <a:rPr lang="ru-RU" sz="1300" b="0" dirty="0"/>
            </a:br>
            <a:r>
              <a:rPr lang="ru-RU" sz="1300" b="0" i="1" dirty="0"/>
              <a:t>Октябрь</a:t>
            </a:r>
            <a:r>
              <a:rPr lang="ru-RU" sz="1300" b="0" dirty="0"/>
              <a:t>: День учителя </a:t>
            </a:r>
            <a:br>
              <a:rPr lang="ru-RU" sz="1300" b="0" dirty="0"/>
            </a:br>
            <a:r>
              <a:rPr lang="ru-RU" sz="1300" b="0" dirty="0"/>
              <a:t>                  Лицейский праздник </a:t>
            </a:r>
            <a:br>
              <a:rPr lang="ru-RU" sz="1300" b="0" dirty="0"/>
            </a:br>
            <a:r>
              <a:rPr lang="ru-RU" sz="1300" b="0" dirty="0">
                <a:solidFill>
                  <a:srgbClr val="EFF0F7"/>
                </a:solidFill>
              </a:rPr>
              <a:t>                  Конкурс  «Минута славы» </a:t>
            </a:r>
            <a:br>
              <a:rPr lang="ru-RU" sz="1300" b="0" dirty="0">
                <a:solidFill>
                  <a:srgbClr val="EFF0F7"/>
                </a:solidFill>
              </a:rPr>
            </a:br>
            <a:r>
              <a:rPr lang="ru-RU" sz="1300" b="0" dirty="0"/>
              <a:t>                  Акция «Спешите делать добро»</a:t>
            </a:r>
            <a:br>
              <a:rPr lang="ru-RU" sz="1300" b="0" dirty="0"/>
            </a:br>
            <a:r>
              <a:rPr lang="ru-RU" sz="1300" b="0" dirty="0"/>
              <a:t>                  ко Дню пожилого человека</a:t>
            </a:r>
            <a:br>
              <a:rPr lang="ru-RU" sz="1300" b="0" dirty="0"/>
            </a:br>
            <a:r>
              <a:rPr lang="ru-RU" sz="1300" b="0" i="1" dirty="0"/>
              <a:t>Ноябрь</a:t>
            </a:r>
            <a:r>
              <a:rPr lang="ru-RU" sz="1300" b="0" dirty="0"/>
              <a:t>:   День школьного самоуправления</a:t>
            </a:r>
            <a:br>
              <a:rPr lang="ru-RU" sz="1300" b="0" dirty="0"/>
            </a:br>
            <a:r>
              <a:rPr lang="ru-RU" sz="1300" b="0" dirty="0"/>
              <a:t>                 Фестиваль «Шире круг»</a:t>
            </a:r>
            <a:br>
              <a:rPr lang="ru-RU" sz="1300" b="0" dirty="0"/>
            </a:br>
            <a:r>
              <a:rPr lang="ru-RU" sz="1300" b="0" dirty="0"/>
              <a:t>                 День матери</a:t>
            </a:r>
            <a:br>
              <a:rPr lang="ru-RU" sz="1300" b="0" dirty="0"/>
            </a:br>
            <a:r>
              <a:rPr lang="ru-RU" sz="1300" b="0" i="1" dirty="0"/>
              <a:t>Декабрь</a:t>
            </a:r>
            <a:r>
              <a:rPr lang="ru-RU" sz="1300" b="0" dirty="0"/>
              <a:t>: Акция «Спорт против вредных привычек»</a:t>
            </a:r>
            <a:br>
              <a:rPr lang="ru-RU" sz="1300" b="0" dirty="0"/>
            </a:br>
            <a:r>
              <a:rPr lang="ru-RU" sz="1300" b="0" dirty="0"/>
              <a:t>                  Новогоднее шоу</a:t>
            </a:r>
            <a:br>
              <a:rPr lang="ru-RU" sz="1300" b="0" dirty="0"/>
            </a:br>
            <a:r>
              <a:rPr lang="ru-RU" sz="1300" b="0" dirty="0"/>
              <a:t>                  Рождественская благотворительная акция</a:t>
            </a:r>
            <a:br>
              <a:rPr lang="ru-RU" sz="1300" b="0" dirty="0"/>
            </a:br>
            <a:r>
              <a:rPr lang="ru-RU" sz="1300" b="0" i="1" dirty="0"/>
              <a:t>Январь:</a:t>
            </a:r>
            <a:r>
              <a:rPr lang="ru-RU" sz="1300" b="0" dirty="0"/>
              <a:t>  «Блокадные дни Ленинграда»</a:t>
            </a:r>
            <a:br>
              <a:rPr lang="ru-RU" sz="1300" b="0" dirty="0"/>
            </a:br>
            <a:r>
              <a:rPr lang="ru-RU" sz="1300" b="0" i="1" dirty="0"/>
              <a:t>Февраль</a:t>
            </a:r>
            <a:r>
              <a:rPr lang="ru-RU" sz="1300" b="0" dirty="0"/>
              <a:t>:  Праздничная почта ко Дню св. Валентина</a:t>
            </a:r>
            <a:br>
              <a:rPr lang="ru-RU" sz="1300" b="0" dirty="0"/>
            </a:br>
            <a:r>
              <a:rPr lang="ru-RU" sz="1300" b="0" dirty="0"/>
              <a:t>                  В/с праздник  ко Дню защитника Отечества</a:t>
            </a:r>
            <a:br>
              <a:rPr lang="ru-RU" sz="1300" b="0" dirty="0"/>
            </a:br>
            <a:r>
              <a:rPr lang="ru-RU" sz="1300" b="0" i="1" dirty="0"/>
              <a:t>Март</a:t>
            </a:r>
            <a:r>
              <a:rPr lang="ru-RU" sz="1300" b="0" dirty="0"/>
              <a:t>:   День открытых дверей</a:t>
            </a:r>
            <a:br>
              <a:rPr lang="ru-RU" sz="1300" b="0" dirty="0"/>
            </a:br>
            <a:r>
              <a:rPr lang="ru-RU" sz="1300" b="0" dirty="0"/>
              <a:t>            Концерт «Милым женщинам»</a:t>
            </a:r>
            <a:br>
              <a:rPr lang="ru-RU" sz="1300" b="0" dirty="0"/>
            </a:br>
            <a:r>
              <a:rPr lang="ru-RU" sz="1300" b="0" dirty="0"/>
              <a:t>            «А, ну-ка, девочки!»</a:t>
            </a:r>
            <a:br>
              <a:rPr lang="ru-RU" sz="1300" b="0" dirty="0"/>
            </a:br>
            <a:r>
              <a:rPr lang="ru-RU" sz="1300" b="0" dirty="0"/>
              <a:t>            Фольклорный праздник «Прощай, Масленица!»</a:t>
            </a:r>
            <a:br>
              <a:rPr lang="ru-RU" sz="1300" b="0" dirty="0"/>
            </a:br>
            <a:r>
              <a:rPr lang="ru-RU" sz="1300" b="0" i="1" dirty="0"/>
              <a:t>Апрель</a:t>
            </a:r>
            <a:r>
              <a:rPr lang="ru-RU" sz="1300" b="0" dirty="0"/>
              <a:t>:  Гагаринские уроки</a:t>
            </a:r>
            <a:br>
              <a:rPr lang="ru-RU" sz="1300" b="0" dirty="0"/>
            </a:br>
            <a:r>
              <a:rPr lang="ru-RU" sz="1300" b="0" dirty="0"/>
              <a:t>               Акция «Чистый город»</a:t>
            </a:r>
            <a:br>
              <a:rPr lang="ru-RU" sz="1300" b="0" dirty="0"/>
            </a:br>
            <a:r>
              <a:rPr lang="ru-RU" sz="1300" b="0" dirty="0"/>
              <a:t>               Акция «Подарок ветерану»</a:t>
            </a:r>
            <a:br>
              <a:rPr lang="ru-RU" sz="1300" b="0" dirty="0"/>
            </a:br>
            <a:r>
              <a:rPr lang="ru-RU" sz="1300" b="0" i="1" dirty="0"/>
              <a:t>Май:</a:t>
            </a:r>
            <a:r>
              <a:rPr lang="ru-RU" sz="1300" b="0" dirty="0"/>
              <a:t>   Вахта Памяти ко Дню Победы</a:t>
            </a:r>
            <a:br>
              <a:rPr lang="ru-RU" sz="1300" b="0" dirty="0"/>
            </a:br>
            <a:r>
              <a:rPr lang="ru-RU" sz="1300" b="0" dirty="0"/>
              <a:t>            Фестиваль военной песни</a:t>
            </a:r>
            <a:br>
              <a:rPr lang="ru-RU" sz="1300" b="0" dirty="0"/>
            </a:br>
            <a:r>
              <a:rPr lang="ru-RU" sz="1300" b="0" dirty="0"/>
              <a:t>            Праздник Последнего звонка</a:t>
            </a:r>
            <a:br>
              <a:rPr lang="ru-RU" sz="1300" b="0" dirty="0"/>
            </a:br>
            <a:r>
              <a:rPr lang="ru-RU" sz="1300" b="0" dirty="0"/>
              <a:t>           «Звездный час» по итогам года</a:t>
            </a:r>
            <a:br>
              <a:rPr lang="ru-RU" sz="1300" b="0" dirty="0"/>
            </a:br>
            <a:r>
              <a:rPr lang="ru-RU" sz="1300" b="0" dirty="0"/>
              <a:t> </a:t>
            </a:r>
            <a:br>
              <a:rPr lang="ru-RU" sz="1300" b="0" dirty="0"/>
            </a:br>
            <a:endParaRPr lang="ru-RU" sz="1300" b="0" dirty="0"/>
          </a:p>
        </p:txBody>
      </p:sp>
      <p:pic>
        <p:nvPicPr>
          <p:cNvPr id="22531" name="Picture 6" descr="C:\Users\User\Desktop\gKIVZasRkH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17" y="980728"/>
            <a:ext cx="2583581" cy="14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C:\Users\User\Desktop\mPar--2PPKXmuGBU-DyBUnUtxk0ElNrCLws_dcQh6MC3c1WGP_Ini_TPlbWr3-9BrUIjq2bIJ0ejzT6dxyeZMbs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3671968" cy="16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C:\Users\User\Desktop\6MXmE5QshbAwqeCEBgxqLRig3t_EJH2RLw5yY0i7J4yQ3TaCkoEzogWcLYHEvIkJ2876rWKGC1gF0BwK7S96fHB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564904"/>
            <a:ext cx="26638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352656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CF86AEC-E064-4AB4-8E0F-674CA861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42493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76988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7"/>
            <a:ext cx="8208912" cy="648071"/>
          </a:xfrm>
          <a:extLst/>
        </p:spPr>
        <p:txBody>
          <a:bodyPr/>
          <a:lstStyle/>
          <a:p>
            <a:pPr>
              <a:defRPr/>
            </a:pPr>
            <a:r>
              <a:rPr lang="ru-RU" b="1" dirty="0"/>
              <a:t>Дополнительное образование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86638"/>
              </p:ext>
            </p:extLst>
          </p:nvPr>
        </p:nvGraphicFramePr>
        <p:xfrm>
          <a:off x="611559" y="1124743"/>
          <a:ext cx="8136905" cy="5400602"/>
        </p:xfrm>
        <a:graphic>
          <a:graphicData uri="http://schemas.openxmlformats.org/drawingml/2006/table">
            <a:tbl>
              <a:tblPr/>
              <a:tblGrid>
                <a:gridCol w="782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0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498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40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Направленность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Объединения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Количество учащихся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6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Физкультурно-спортивная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Волейбол,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DejaVu Sans"/>
                        </a:rPr>
                        <a:t>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DejaVu Sans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Шахматы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Юный пожарный, Мини-футбол,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erif"/>
                          <a:ea typeface="Calibri"/>
                          <a:cs typeface="DejaVu Sans"/>
                        </a:rPr>
                        <a:t>Самбо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Calibri"/>
                        <a:cs typeface="DejaVu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Настольный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 теннис</a:t>
                      </a: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135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Социально-педагогическая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ЮИД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Юный историк искусств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7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Художественная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erif"/>
                          <a:ea typeface="Calibri"/>
                          <a:cs typeface="DejaVu Sans"/>
                        </a:rPr>
                        <a:t>Умелые ручки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Красочный островок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DejaVu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erif"/>
                          <a:ea typeface="Calibri"/>
                          <a:cs typeface="DejaVu Sans"/>
                        </a:rPr>
                        <a:t>Музыка и мы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erif"/>
                          <a:ea typeface="Calibri"/>
                          <a:cs typeface="DejaVu Sans"/>
                        </a:rPr>
                        <a:t>Театр «Лира»</a:t>
                      </a: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105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Туристско-краеведческая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Основы пешеходного туризма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Азбука туризма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6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Естественно - научная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ans"/>
                          <a:ea typeface="Calibri"/>
                          <a:cs typeface="DejaVu Sans"/>
                        </a:rPr>
                        <a:t>Основы физической химии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ans"/>
                        <a:ea typeface="Calibri"/>
                        <a:cs typeface="DejaVu San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Liberation Sans"/>
                          <a:ea typeface="Calibri"/>
                          <a:cs typeface="DejaVu Sans"/>
                        </a:rPr>
                        <a:t>Лаборант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Liberation Sans"/>
                          <a:ea typeface="Calibri"/>
                          <a:cs typeface="DejaVu Sans"/>
                        </a:rPr>
                        <a:t> химического анализа</a:t>
                      </a: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Итого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Calibri"/>
                          <a:cs typeface="DejaVu Sans"/>
                        </a:rPr>
                        <a:t>420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20553" marR="20553" marT="20558" marB="205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219544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848872" cy="6381328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Качество </a:t>
            </a:r>
            <a:r>
              <a:rPr lang="ru-RU" sz="3200" b="1" dirty="0"/>
              <a:t>воспитательной работы</a:t>
            </a:r>
            <a:br>
              <a:rPr lang="ru-RU" sz="3200" b="1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Реестр участия в конкурсах разного уровня:</a:t>
            </a:r>
            <a:br>
              <a:rPr lang="ru-RU" sz="3200" dirty="0"/>
            </a:br>
            <a:r>
              <a:rPr lang="ru-RU" sz="3200" dirty="0"/>
              <a:t>районных – 36 </a:t>
            </a:r>
            <a:br>
              <a:rPr lang="ru-RU" sz="3200" dirty="0"/>
            </a:br>
            <a:r>
              <a:rPr lang="ru-RU" sz="3200" dirty="0"/>
              <a:t>городских и региональных – 12 </a:t>
            </a:r>
            <a:br>
              <a:rPr lang="ru-RU" sz="3200" dirty="0"/>
            </a:br>
            <a:r>
              <a:rPr lang="ru-RU" sz="3200" dirty="0"/>
              <a:t>всероссийских – 2 </a:t>
            </a:r>
            <a:br>
              <a:rPr lang="ru-RU" sz="3200" dirty="0"/>
            </a:br>
            <a:r>
              <a:rPr lang="ru-RU" sz="3200" dirty="0"/>
              <a:t>международных – 2 </a:t>
            </a:r>
            <a:r>
              <a:rPr lang="ru-RU" dirty="0"/>
              <a:t/>
            </a:r>
            <a:br>
              <a:rPr lang="ru-RU" dirty="0"/>
            </a:br>
            <a:endParaRPr lang="ru-RU" sz="2000" b="0" dirty="0"/>
          </a:p>
        </p:txBody>
      </p:sp>
      <p:pic>
        <p:nvPicPr>
          <p:cNvPr id="24579" name="Picture 4" descr="C:\Users\User\Desktop\ФОТО лицея\2023-2024\Путешествие в прошлое\photo_2023-10-30_15-46-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34563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C:\Users\User\Desktop\Z1aMMOm7U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0091"/>
            <a:ext cx="2477736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488819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4290"/>
            <a:ext cx="7632848" cy="112647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 </a:t>
            </a:r>
            <a:r>
              <a:rPr lang="ru-RU" sz="2700" b="1" dirty="0"/>
              <a:t>Трудоустройство выпускников 9а класса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2000" b="1" dirty="0"/>
          </a:p>
        </p:txBody>
      </p:sp>
      <p:graphicFrame>
        <p:nvGraphicFramePr>
          <p:cNvPr id="2560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281759"/>
              </p:ext>
            </p:extLst>
          </p:nvPr>
        </p:nvGraphicFramePr>
        <p:xfrm>
          <a:off x="100444" y="764704"/>
          <a:ext cx="9249490" cy="8101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Документ" r:id="rId5" imgW="6086196" imgH="5329843" progId="Word.Document.12">
                  <p:embed/>
                </p:oleObj>
              </mc:Choice>
              <mc:Fallback>
                <p:oleObj name="Документ" r:id="rId5" imgW="6086196" imgH="532984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44" y="764704"/>
                        <a:ext cx="9249490" cy="8101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688930"/>
      </p:ext>
    </p:extLst>
  </p:cSld>
  <p:clrMapOvr>
    <a:masterClrMapping/>
  </p:clrMapOvr>
  <p:transition>
    <p:fade/>
    <p:sndAc>
      <p:stSnd>
        <p:snd r:embed="rId4" name="typ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064896" cy="112647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 </a:t>
            </a:r>
            <a:r>
              <a:rPr lang="ru-RU" sz="2700" b="1" dirty="0"/>
              <a:t>Трудоустройство выпускников 9б класса</a:t>
            </a:r>
            <a:br>
              <a:rPr lang="ru-RU" sz="27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2000" b="1" dirty="0"/>
          </a:p>
        </p:txBody>
      </p:sp>
      <p:graphicFrame>
        <p:nvGraphicFramePr>
          <p:cNvPr id="26627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25450"/>
              </p:ext>
            </p:extLst>
          </p:nvPr>
        </p:nvGraphicFramePr>
        <p:xfrm>
          <a:off x="467544" y="692696"/>
          <a:ext cx="8901113" cy="1063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Документ" r:id="rId5" imgW="6526331" imgH="7797276" progId="Word.Document.12">
                  <p:embed/>
                </p:oleObj>
              </mc:Choice>
              <mc:Fallback>
                <p:oleObj name="Документ" r:id="rId5" imgW="6526331" imgH="779727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92696"/>
                        <a:ext cx="8901113" cy="1063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810551"/>
      </p:ext>
    </p:extLst>
  </p:cSld>
  <p:clrMapOvr>
    <a:masterClrMapping/>
  </p:clrMapOvr>
  <p:transition>
    <p:fade/>
    <p:sndAc>
      <p:stSnd>
        <p:snd r:embed="rId4" name="typ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36904" cy="864096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 </a:t>
            </a:r>
            <a:r>
              <a:rPr lang="ru-RU" sz="2700" b="1" dirty="0"/>
              <a:t>Трудоустройство выпускников 11 класса</a:t>
            </a:r>
            <a:br>
              <a:rPr lang="ru-RU" sz="2700" b="1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000" b="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672517"/>
              </p:ext>
            </p:extLst>
          </p:nvPr>
        </p:nvGraphicFramePr>
        <p:xfrm>
          <a:off x="1259632" y="908721"/>
          <a:ext cx="6480720" cy="560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Документ" r:id="rId5" imgW="6085392" imgH="7726346" progId="Word.Document.12">
                  <p:embed/>
                </p:oleObj>
              </mc:Choice>
              <mc:Fallback>
                <p:oleObj name="Документ" r:id="rId5" imgW="6085392" imgH="7726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908721"/>
                        <a:ext cx="6480720" cy="5603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576338"/>
      </p:ext>
    </p:extLst>
  </p:cSld>
  <p:clrMapOvr>
    <a:masterClrMapping/>
  </p:clrMapOvr>
  <p:transition>
    <p:fade/>
    <p:sndAc>
      <p:stSnd>
        <p:snd r:embed="rId4" name="typ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58180" cy="650085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/>
              <a:t>Основные </a:t>
            </a:r>
            <a:r>
              <a:rPr lang="ru-RU" sz="2000" b="1" dirty="0"/>
              <a:t>задачи развития </a:t>
            </a:r>
            <a:br>
              <a:rPr lang="ru-RU" sz="2000" b="1" dirty="0"/>
            </a:br>
            <a:r>
              <a:rPr lang="ru-RU" sz="2000" b="1" dirty="0"/>
              <a:t>образовательной системы лицея </a:t>
            </a:r>
            <a:br>
              <a:rPr lang="ru-RU" sz="2000" b="1" dirty="0"/>
            </a:br>
            <a:r>
              <a:rPr lang="ru-RU" sz="2000" b="1" dirty="0"/>
              <a:t>на 2024 – 2025 учебный год</a:t>
            </a:r>
            <a:r>
              <a:rPr lang="ru-RU" sz="2000" b="1" dirty="0" smtClean="0"/>
              <a:t>: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0" dirty="0"/>
              <a:t>1. </a:t>
            </a:r>
            <a:r>
              <a:rPr lang="ru-RU" sz="2000" dirty="0"/>
              <a:t>Реализация  мероприятий в рамках Года семьи и федеральных проектов  «Современная школа», «Школа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России, «Цифровая образовательная среда».</a:t>
            </a:r>
            <a:br>
              <a:rPr lang="ru-RU" sz="2000" dirty="0"/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2. Совершенствование системы гражданско-патриотического воспитания и исторического просвещения, повышение воспитательного потенциала лицея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3. Повышение роли детских общественных объединений в формировании гражданской позиции, в том числе через увеличения количества детей , вовлеченных в деятельность детских общественных объединений.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4. Расширение возможностей для получения детьми дополнительного образования.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5. Создание условий для развития профессионального образования. </a:t>
            </a:r>
            <a:br>
              <a:rPr lang="ru-RU" sz="2000" dirty="0"/>
            </a:b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068532864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3"/>
            <a:ext cx="8424936" cy="1338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/>
            </a:r>
            <a:br>
              <a:rPr lang="ru-RU" sz="3100" dirty="0"/>
            </a:br>
            <a:r>
              <a:rPr lang="ru-RU" sz="2800" dirty="0">
                <a:solidFill>
                  <a:srgbClr val="C00000"/>
                </a:solidFill>
              </a:rPr>
              <a:t>Финансово-экономическая деятельность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(2023-2024 учебный год)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5F48B93C-1E15-456A-8D3E-D350C7E7E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747823"/>
              </p:ext>
            </p:extLst>
          </p:nvPr>
        </p:nvGraphicFramePr>
        <p:xfrm>
          <a:off x="1187624" y="836712"/>
          <a:ext cx="6840760" cy="5863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488">
                  <a:extLst>
                    <a:ext uri="{9D8B030D-6E8A-4147-A177-3AD203B41FA5}">
                      <a16:colId xmlns="" xmlns:a16="http://schemas.microsoft.com/office/drawing/2014/main" val="565300742"/>
                    </a:ext>
                  </a:extLst>
                </a:gridCol>
                <a:gridCol w="4387874">
                  <a:extLst>
                    <a:ext uri="{9D8B030D-6E8A-4147-A177-3AD203B41FA5}">
                      <a16:colId xmlns="" xmlns:a16="http://schemas.microsoft.com/office/drawing/2014/main" val="1579992390"/>
                    </a:ext>
                  </a:extLst>
                </a:gridCol>
                <a:gridCol w="1943398">
                  <a:extLst>
                    <a:ext uri="{9D8B030D-6E8A-4147-A177-3AD203B41FA5}">
                      <a16:colId xmlns="" xmlns:a16="http://schemas.microsoft.com/office/drawing/2014/main" val="1870746404"/>
                    </a:ext>
                  </a:extLst>
                </a:gridCol>
              </a:tblGrid>
              <a:tr h="416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Значение (в тыс.руб.)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744467976"/>
                  </a:ext>
                </a:extLst>
              </a:tr>
              <a:tr h="634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Субсидии на выполнение государственного задания, всего 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245 773,2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771422145"/>
                  </a:ext>
                </a:extLst>
              </a:tr>
              <a:tr h="510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Заработная плата, начисления на выплаты по оплате труда и прочие выплаты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66 155,6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629716194"/>
                  </a:ext>
                </a:extLst>
              </a:tr>
              <a:tr h="203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Услуги связи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1734874488"/>
                  </a:ext>
                </a:extLst>
              </a:tr>
              <a:tr h="203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Коммунальные услуги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3 083,7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3403751065"/>
                  </a:ext>
                </a:extLst>
              </a:tr>
              <a:tr h="32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Услуги по содержанию имущества, 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148 551,8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2958719718"/>
                  </a:ext>
                </a:extLst>
              </a:tr>
              <a:tr h="329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Благоустройство территории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145 658,2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3484507442"/>
                  </a:ext>
                </a:extLst>
              </a:tr>
              <a:tr h="203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Прочие работы, услуги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2 155,8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1123690273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Увеличение стоимости основных средств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24 625,9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2815273450"/>
                  </a:ext>
                </a:extLst>
              </a:tr>
              <a:tr h="41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Увеличение стоимости прочих материальных запасов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1755141051"/>
                  </a:ext>
                </a:extLst>
              </a:tr>
              <a:tr h="416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Субсидии на иные цели, всего 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8 743,9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2565989405"/>
                  </a:ext>
                </a:extLst>
              </a:tr>
              <a:tr h="851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на приобретение оборудования, кухонного инвентаря, мебели для пищеблоков, столовых и буфетов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574942803"/>
                  </a:ext>
                </a:extLst>
              </a:tr>
              <a:tr h="3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на обеспечение книгами и учебными изданиями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1 336,8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717886837"/>
                  </a:ext>
                </a:extLst>
              </a:tr>
              <a:tr h="634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на организацию бесплатного горячего питания учащихся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6576,9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6" marR="66626" marT="0" marB="0" anchor="ctr"/>
                </a:tc>
                <a:extLst>
                  <a:ext uri="{0D108BD9-81ED-4DB2-BD59-A6C34878D82A}">
                    <a16:rowId xmlns="" xmlns:a16="http://schemas.microsoft.com/office/drawing/2014/main" val="951725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031094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08720"/>
            <a:ext cx="7308812" cy="48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51222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5EE4AE5-CA67-4602-9DF5-6BFD544FE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37570"/>
              </p:ext>
            </p:extLst>
          </p:nvPr>
        </p:nvGraphicFramePr>
        <p:xfrm>
          <a:off x="457200" y="1124744"/>
          <a:ext cx="7949683" cy="5121502"/>
        </p:xfrm>
        <a:graphic>
          <a:graphicData uri="http://schemas.openxmlformats.org/drawingml/2006/table">
            <a:tbl>
              <a:tblPr/>
              <a:tblGrid>
                <a:gridCol w="1934547">
                  <a:extLst>
                    <a:ext uri="{9D8B030D-6E8A-4147-A177-3AD203B41FA5}">
                      <a16:colId xmlns="" xmlns:a16="http://schemas.microsoft.com/office/drawing/2014/main" val="4088161503"/>
                    </a:ext>
                  </a:extLst>
                </a:gridCol>
                <a:gridCol w="3505292">
                  <a:extLst>
                    <a:ext uri="{9D8B030D-6E8A-4147-A177-3AD203B41FA5}">
                      <a16:colId xmlns="" xmlns:a16="http://schemas.microsoft.com/office/drawing/2014/main" val="2747630931"/>
                    </a:ext>
                  </a:extLst>
                </a:gridCol>
                <a:gridCol w="2509844">
                  <a:extLst>
                    <a:ext uri="{9D8B030D-6E8A-4147-A177-3AD203B41FA5}">
                      <a16:colId xmlns="" xmlns:a16="http://schemas.microsoft.com/office/drawing/2014/main" val="749786978"/>
                    </a:ext>
                  </a:extLst>
                </a:gridCol>
              </a:tblGrid>
              <a:tr h="36004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№ п/п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9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Перечень предметов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2023\2024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1809820"/>
                  </a:ext>
                </a:extLst>
              </a:tr>
              <a:tr h="352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ср. балл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4993943"/>
                  </a:ext>
                </a:extLst>
              </a:tr>
              <a:tr h="4870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Математика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3,96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4092736"/>
                  </a:ext>
                </a:extLst>
              </a:tr>
              <a:tr h="3826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Русский язык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3,6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348701"/>
                  </a:ext>
                </a:extLst>
              </a:tr>
              <a:tr h="3826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Биология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3,75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610022"/>
                  </a:ext>
                </a:extLst>
              </a:tr>
              <a:tr h="4158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Английский язык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4,0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251512"/>
                  </a:ext>
                </a:extLst>
              </a:tr>
              <a:tr h="44563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Информатика и ИКТ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3,3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6359432"/>
                  </a:ext>
                </a:extLst>
              </a:tr>
              <a:tr h="3826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Химия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3,8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0223786"/>
                  </a:ext>
                </a:extLst>
              </a:tr>
              <a:tr h="3910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История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2,75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0889634"/>
                  </a:ext>
                </a:extLst>
              </a:tr>
              <a:tr h="4654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Обществознание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3,1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1913733"/>
                  </a:ext>
                </a:extLst>
              </a:tr>
              <a:tr h="3826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География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3,96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312130"/>
                  </a:ext>
                </a:extLst>
              </a:tr>
              <a:tr h="3826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Физика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641938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84157BB-65D6-4813-8DF5-E2C80A0620B1}"/>
              </a:ext>
            </a:extLst>
          </p:cNvPr>
          <p:cNvSpPr/>
          <p:nvPr/>
        </p:nvSpPr>
        <p:spPr>
          <a:xfrm>
            <a:off x="2051720" y="188640"/>
            <a:ext cx="4803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Результаты   ГИА-9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8051567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A493799-28F2-499A-8370-5D0D6ECF6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42493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85537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C34B655-2FCC-4AD4-8C60-4CDC1BCE2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81023"/>
              </p:ext>
            </p:extLst>
          </p:nvPr>
        </p:nvGraphicFramePr>
        <p:xfrm>
          <a:off x="457200" y="908721"/>
          <a:ext cx="7931225" cy="5760726"/>
        </p:xfrm>
        <a:graphic>
          <a:graphicData uri="http://schemas.openxmlformats.org/drawingml/2006/table">
            <a:tbl>
              <a:tblPr/>
              <a:tblGrid>
                <a:gridCol w="1882552">
                  <a:extLst>
                    <a:ext uri="{9D8B030D-6E8A-4147-A177-3AD203B41FA5}">
                      <a16:colId xmlns="" xmlns:a16="http://schemas.microsoft.com/office/drawing/2014/main" val="1715568228"/>
                    </a:ext>
                  </a:extLst>
                </a:gridCol>
                <a:gridCol w="3508186">
                  <a:extLst>
                    <a:ext uri="{9D8B030D-6E8A-4147-A177-3AD203B41FA5}">
                      <a16:colId xmlns="" xmlns:a16="http://schemas.microsoft.com/office/drawing/2014/main" val="1730082537"/>
                    </a:ext>
                  </a:extLst>
                </a:gridCol>
                <a:gridCol w="2540487">
                  <a:extLst>
                    <a:ext uri="{9D8B030D-6E8A-4147-A177-3AD203B41FA5}">
                      <a16:colId xmlns="" xmlns:a16="http://schemas.microsoft.com/office/drawing/2014/main" val="2019723152"/>
                    </a:ext>
                  </a:extLst>
                </a:gridCol>
              </a:tblGrid>
              <a:tr h="364491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№ п/п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9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</a:rPr>
                        <a:t>Перечень предметов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C00000"/>
                          </a:solidFill>
                          <a:effectLst/>
                        </a:rPr>
                        <a:t>2023\2024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313531"/>
                  </a:ext>
                </a:extLst>
              </a:tr>
              <a:tr h="304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rgbClr val="C00000"/>
                          </a:solidFill>
                          <a:effectLst/>
                        </a:rPr>
                        <a:t>Ср.балл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E7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5345529"/>
                  </a:ext>
                </a:extLst>
              </a:tr>
              <a:tr h="38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Математика (база)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4,4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9710270"/>
                  </a:ext>
                </a:extLst>
              </a:tr>
              <a:tr h="38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Математика (профиль)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74,3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269620"/>
                  </a:ext>
                </a:extLst>
              </a:tr>
              <a:tr h="38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Русский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72,7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1762929"/>
                  </a:ext>
                </a:extLst>
              </a:tr>
              <a:tr h="32606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Биология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46,0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7375807"/>
                  </a:ext>
                </a:extLst>
              </a:tr>
              <a:tr h="2258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Английский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7517916"/>
                  </a:ext>
                </a:extLst>
              </a:tr>
              <a:tr h="38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Информатика и ИКТ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68,5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843363"/>
                  </a:ext>
                </a:extLst>
              </a:tr>
              <a:tr h="3951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Химия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54,0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7818020"/>
                  </a:ext>
                </a:extLst>
              </a:tr>
              <a:tr h="38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Обществознание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55,3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8114224"/>
                  </a:ext>
                </a:extLst>
              </a:tr>
              <a:tr h="4856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География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86,0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8804764"/>
                  </a:ext>
                </a:extLst>
              </a:tr>
              <a:tr h="4573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История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52,0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088489"/>
                  </a:ext>
                </a:extLst>
              </a:tr>
              <a:tr h="5011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Литература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69,0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1789783"/>
                  </a:ext>
                </a:extLst>
              </a:tr>
              <a:tr h="54494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</a:rPr>
                        <a:t>Физика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</a:rPr>
                        <a:t>56,0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31B4E6"/>
                      </a:solidFill>
                    </a:lnL>
                    <a:lnR w="12700" cmpd="sng">
                      <a:solidFill>
                        <a:srgbClr val="31B4E6"/>
                      </a:solidFill>
                    </a:lnR>
                    <a:lnT w="12700" cmpd="sng">
                      <a:solidFill>
                        <a:srgbClr val="31B4E6"/>
                      </a:solidFill>
                    </a:lnT>
                    <a:lnB w="12700" cmpd="sng">
                      <a:solidFill>
                        <a:srgbClr val="31B4E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714637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976CD3F-88B8-424A-9DDF-B5D6726C926B}"/>
              </a:ext>
            </a:extLst>
          </p:cNvPr>
          <p:cNvSpPr/>
          <p:nvPr/>
        </p:nvSpPr>
        <p:spPr>
          <a:xfrm>
            <a:off x="1835696" y="260648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Результаты   ГИА-11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5917047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8545"/>
            <a:ext cx="8153400" cy="1240215"/>
          </a:xfrm>
        </p:spPr>
        <p:txBody>
          <a:bodyPr>
            <a:normAutofit fontScale="90000"/>
          </a:bodyPr>
          <a:lstStyle/>
          <a:p>
            <a:pPr marL="450215" indent="22860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2023/2024 учебном году все обучающиеся 11 класса успешно сдали экзамены и получили аттестаты о среднем общем образовании.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701555"/>
              </p:ext>
            </p:extLst>
          </p:nvPr>
        </p:nvGraphicFramePr>
        <p:xfrm>
          <a:off x="899592" y="1292289"/>
          <a:ext cx="7920880" cy="5212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21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1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94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47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1881686278"/>
                    </a:ext>
                  </a:extLst>
                </a:gridCol>
              </a:tblGrid>
              <a:tr h="465153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№ п/п 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Перечень предметов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2019/2020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2020/2021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2021\2022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2022\2023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2022\2023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ср. балл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ср. балл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ср. балл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ср. балл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ср. балл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53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Математика (база)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-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3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Математика (профиль)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66,7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55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67,3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52,2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0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Русский язык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83,1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74,3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61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72,4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0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48,5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49,4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46,8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-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63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83,4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79,6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 62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-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53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Информатика и ИКТ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80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88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68,2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-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16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Химия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70,3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59,4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37,3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51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53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Обществознание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65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53,9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56,5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52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0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География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62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-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51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История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83,5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65,4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87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62,3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586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Литература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63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63,2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82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 -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47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Физика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49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          45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57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39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2057" y="-2232"/>
            <a:ext cx="4039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результатов ЕГЭ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2478491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EB1745-73C1-46D4-8EE1-1C338DBB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16632"/>
            <a:ext cx="5760640" cy="1080120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Закончили с отличием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267436-7CB5-4848-B4A9-9F524AC88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052736"/>
            <a:ext cx="779444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u="sng" dirty="0">
                <a:solidFill>
                  <a:srgbClr val="0070C0"/>
                </a:solidFill>
              </a:rPr>
              <a:t>9 класс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</a:rPr>
              <a:t>Аттестат с отличием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Виктория</a:t>
            </a:r>
          </a:p>
          <a:p>
            <a:pPr marL="0" indent="0">
              <a:buNone/>
            </a:pPr>
            <a:r>
              <a:rPr lang="ru-RU" sz="2800" b="1" u="sng" dirty="0">
                <a:solidFill>
                  <a:srgbClr val="0070C0"/>
                </a:solidFill>
              </a:rPr>
              <a:t>11 класс </a:t>
            </a:r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solidFill>
                  <a:srgbClr val="C00000"/>
                </a:solidFill>
              </a:rPr>
              <a:t>Аттестат с отличием 1 степени</a:t>
            </a: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Славина Анастасия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Аттестат с отличием 2 степени</a:t>
            </a:r>
          </a:p>
          <a:p>
            <a:pPr>
              <a:buFontTx/>
              <a:buChar char="-"/>
            </a:pP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Кучмин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</a:t>
            </a:r>
            <a:r>
              <a:rPr lang="ru-RU" sz="2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знак «За особые успехи в обучении»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Разыгрин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Лев</a:t>
            </a: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Орехова Дарья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4D3CD29-2705-41B8-B11D-EDFE32DCE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924944"/>
            <a:ext cx="2101027" cy="12961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BE09D4-AC53-4314-A23E-27AC3CE1B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712" y="5155367"/>
            <a:ext cx="2453125" cy="14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80047"/>
      </p:ext>
    </p:extLst>
  </p:cSld>
  <p:clrMapOvr>
    <a:masterClrMapping/>
  </p:clrMapOvr>
  <p:transition>
    <p:fade/>
    <p:sndAc>
      <p:stSnd>
        <p:snd r:embed="rId2" name="typ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548680"/>
          </a:xfrm>
        </p:spPr>
        <p:txBody>
          <a:bodyPr>
            <a:noAutofit/>
          </a:bodyPr>
          <a:lstStyle/>
          <a:p>
            <a:pPr marL="320040" lvl="0" indent="-320040" algn="ctr">
              <a:spcBef>
                <a:spcPts val="700"/>
              </a:spcBef>
            </a:pPr>
            <a:r>
              <a:rPr lang="ru-RU" sz="28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srgbClr val="C00000"/>
                </a:solidFill>
                <a:ea typeface="+mn-ea"/>
                <a:cs typeface="+mn-cs"/>
              </a:rPr>
              <a:t>2023-2024 учебный год окончили на «отлично» </a:t>
            </a:r>
            <a:br>
              <a:rPr lang="ru-RU" sz="2000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srgbClr val="C00000"/>
                </a:solidFill>
                <a:ea typeface="+mn-ea"/>
                <a:cs typeface="+mn-cs"/>
              </a:rPr>
              <a:t>25 обучающихся:</a:t>
            </a:r>
            <a:r>
              <a:rPr lang="ru-RU" sz="2000" b="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000" b="0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90BF2FB5-8F2A-44FC-A431-B62B86AC6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482476"/>
              </p:ext>
            </p:extLst>
          </p:nvPr>
        </p:nvGraphicFramePr>
        <p:xfrm>
          <a:off x="1475656" y="692696"/>
          <a:ext cx="6696744" cy="6245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684621601"/>
                    </a:ext>
                  </a:extLst>
                </a:gridCol>
                <a:gridCol w="5472608">
                  <a:extLst>
                    <a:ext uri="{9D8B030D-6E8A-4147-A177-3AD203B41FA5}">
                      <a16:colId xmlns="" xmlns:a16="http://schemas.microsoft.com/office/drawing/2014/main" val="2024680237"/>
                    </a:ext>
                  </a:extLst>
                </a:gridCol>
              </a:tblGrid>
              <a:tr h="3602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Класс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Ф И О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2510734943"/>
                  </a:ext>
                </a:extLst>
              </a:tr>
              <a:tr h="255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2а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1709537417"/>
                  </a:ext>
                </a:extLst>
              </a:tr>
              <a:tr h="374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3а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Шишкова Маргарита, </a:t>
                      </a:r>
                      <a:r>
                        <a:rPr lang="ru-RU" sz="1400" b="1" i="1" dirty="0" err="1">
                          <a:solidFill>
                            <a:srgbClr val="0070C0"/>
                          </a:solidFill>
                          <a:effectLst/>
                        </a:rPr>
                        <a:t>Отараева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 Ника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2383694215"/>
                  </a:ext>
                </a:extLst>
              </a:tr>
              <a:tr h="368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4а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Гонтаренко Дарья, Сабурова Валерия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3499651429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5а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70C0"/>
                          </a:solidFill>
                          <a:effectLst/>
                        </a:rPr>
                        <a:t>Бабихина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 Нина, Карпова Таисия, Старовойтова Анна 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1843959479"/>
                  </a:ext>
                </a:extLst>
              </a:tr>
              <a:tr h="250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5б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Бугаев Дмитрий 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1682067141"/>
                  </a:ext>
                </a:extLst>
              </a:tr>
              <a:tr h="2868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5в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70C0"/>
                          </a:solidFill>
                          <a:effectLst/>
                        </a:rPr>
                        <a:t>Басавина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 Аля, Власова Вероника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1314377704"/>
                  </a:ext>
                </a:extLst>
              </a:tr>
              <a:tr h="373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6а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70C0"/>
                          </a:solidFill>
                          <a:effectLst/>
                        </a:rPr>
                        <a:t>Клещуков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 Даниил, Толстых Матвей, </a:t>
                      </a:r>
                      <a:r>
                        <a:rPr lang="ru-RU" sz="1400" b="1" i="1" dirty="0" err="1">
                          <a:solidFill>
                            <a:srgbClr val="0070C0"/>
                          </a:solidFill>
                          <a:effectLst/>
                        </a:rPr>
                        <a:t>Сопов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 Олег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3317282095"/>
                  </a:ext>
                </a:extLst>
              </a:tr>
              <a:tr h="255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6б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Белобородов Глеб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3529839958"/>
                  </a:ext>
                </a:extLst>
              </a:tr>
              <a:tr h="255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7а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1596274346"/>
                  </a:ext>
                </a:extLst>
              </a:tr>
              <a:tr h="250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7б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2976826434"/>
                  </a:ext>
                </a:extLst>
              </a:tr>
              <a:tr h="363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7в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Евдокименко Мария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7679397"/>
                  </a:ext>
                </a:extLst>
              </a:tr>
              <a:tr h="452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8а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70C0"/>
                          </a:solidFill>
                          <a:effectLst/>
                        </a:rPr>
                        <a:t>Воликова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 Виктория, Сгибнева Анастасия,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70C0"/>
                          </a:solidFill>
                          <a:effectLst/>
                        </a:rPr>
                        <a:t>Тисленко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 Валерия, Шишков Николай 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998822729"/>
                  </a:ext>
                </a:extLst>
              </a:tr>
              <a:tr h="381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8б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Волкова Светлана, Митрохина Анна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1684698376"/>
                  </a:ext>
                </a:extLst>
              </a:tr>
              <a:tr h="255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9а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3796458639"/>
                  </a:ext>
                </a:extLst>
              </a:tr>
              <a:tr h="294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9б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Кузьмина Виктория 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4053877072"/>
                  </a:ext>
                </a:extLst>
              </a:tr>
              <a:tr h="364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10а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Черногорова Мария, </a:t>
                      </a:r>
                      <a:r>
                        <a:rPr lang="ru-RU" sz="1400" b="1" i="1" dirty="0" err="1">
                          <a:solidFill>
                            <a:srgbClr val="0070C0"/>
                          </a:solidFill>
                          <a:effectLst/>
                        </a:rPr>
                        <a:t>Алькимович</a:t>
                      </a: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 Анисья 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80878320"/>
                  </a:ext>
                </a:extLst>
              </a:tr>
              <a:tr h="2977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effectLst/>
                        </a:rPr>
                        <a:t>11а</a:t>
                      </a:r>
                      <a:endParaRPr lang="ru-RU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70C0"/>
                          </a:solidFill>
                          <a:effectLst/>
                        </a:rPr>
                        <a:t>Славина Анастасия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9" marR="36869" marT="0" marB="0"/>
                </a:tc>
                <a:extLst>
                  <a:ext uri="{0D108BD9-81ED-4DB2-BD59-A6C34878D82A}">
                    <a16:rowId xmlns="" xmlns:a16="http://schemas.microsoft.com/office/drawing/2014/main" val="1752934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18032"/>
      </p:ext>
    </p:extLst>
  </p:cSld>
  <p:clrMapOvr>
    <a:masterClrMapping/>
  </p:clrMapOvr>
  <p:transition>
    <p:fade/>
    <p:sndAc>
      <p:stSnd>
        <p:snd r:embed="rId3" name="type.wav"/>
      </p:stSnd>
    </p:sndAc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1669</Words>
  <Application>Microsoft Office PowerPoint</Application>
  <PresentationFormat>Экран (4:3)</PresentationFormat>
  <Paragraphs>944</Paragraphs>
  <Slides>37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Сектор</vt:lpstr>
      <vt:lpstr>Документ</vt:lpstr>
      <vt:lpstr>Санкт-Петербурга  </vt:lpstr>
      <vt:lpstr>В  ГБОУ лицее № 445 Курортного района Санкт – Петербурга  на конец 2023 – 2024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   В 2023/2024 учебном году все обучающиеся 11 класса успешно сдали экзамены и получили аттестаты о среднем общем образовании. </vt:lpstr>
      <vt:lpstr>Закончили с отличием</vt:lpstr>
      <vt:lpstr> 2023-2024 учебный год окончили на «отлично»  25 обучающихся: </vt:lpstr>
      <vt:lpstr>ГБОУ лицей № 445  2023-2024 учебный год</vt:lpstr>
      <vt:lpstr>АНАЛИЗ РЕЗУЛЬТАТОВ ВПР (осень) </vt:lpstr>
      <vt:lpstr>Презентация PowerPoint</vt:lpstr>
      <vt:lpstr>Сравнительный анализ по ВПР за 2023- 2024 уч. г. </vt:lpstr>
      <vt:lpstr> Результаты участия обучающихся ГБОУ лицея № 445 Курортного района Санкт-Петербурга  во Всероссийской олимпиаде школьников  в 2023-2024 учебном году </vt:lpstr>
      <vt:lpstr> Анализ воспитательной работы ГБОУ лицея № 445 Курортного  района   Санкт-Петербурга  в 2023 - 2024 учебном году </vt:lpstr>
      <vt:lpstr>С 01.09.2022 года в лицее реализуется новая рабочая Программа воспитания, разработанная в течение 2020-2021 учебного года в соответствии с Положениями ФЗ  от 29 декабря 2012 г. № 273-ФЗ «Об образовании в Российской Федерации»(в редакции Федерального закона от 31 июля 2020 г. № 304-ФЗ «О внесении изменений в Федеральный закон «Об образовании в Российской Федерации» по вопросам воспитания обучающихся») </vt:lpstr>
      <vt:lpstr>Цель : личностное развитие школьников   </vt:lpstr>
      <vt:lpstr>    Задачи :  1) реализует воспитательные возможности общешкольных ключевых дел,   поддерживает традиции коллективного планирования, организации, проведения и анализа воспитательных мероприятий; 2) реализует потенциал классного руководства в воспитании школьников, поддерживает активное участие классных сообществ в жизни школы; 3) вовлекает школьников в кружки, секции, клубы, студии и иные объединения, работающие по школьным программам внеурочной деятельности, реализовывает их воспитательные возможности; 4) использует в воспитании детей возможности школьного урока, поддерживает использование на уроках интерактивных форм занятий с учащимися; 5) поддерживает ученическое самоуправление — как на уровне школы, так и на уровне классных сообществ; 6) поддерживает деятельность функционирующих на базе школы детских общественных объединений и организаций -  ДОО «Лира» и ДОО «Романтики»; добровольческую деятельность и РДШ; 7) организует для школьников экскурсии, посещения культурно-досуговых центров, театров,   реализует их воспитательный потенциал; 8) организует профориентационную работу со школьниками; 9) организует работу школьных медиа с использованием их воспитательного потенциала; 10) организует работу с семьями школьников, их родителями или законными представителями, направленную на совместное решение проблем личностного развития детей. 11) организует деятельность педагогического коллектива по созданию в общеобразовательной организации эффективной профилактической среды обеспечения безопасности жизнедеятельности как условия успешной воспитательной деятельности. 12) организует сотрудничество и взаимодействие с партнёрами в целях  совершенствования образовательной среды лицея. </vt:lpstr>
      <vt:lpstr>Реализация цели и задач воспитания осуществляется в рамках следующих модулей: 1.«Ключевые общешкольные дела» 2.«Классное руководство» 3. «Курсы внеурочной деятельности» 4. «Школьный урок» 5. «Самоуправление» 6. «Детские общественные объединения» 7. «Экскурсии, экспедиции, походы» 8. «Профориентация» 9. «Школьные медиа» 10. «Работа с родителями» 11. «Профилактика и безопасность» 12. «Социальное партнерство»  </vt:lpstr>
      <vt:lpstr>Направления :  гражданско-патриотическое;  духовно-нравственное;  социокультурное;  правовое и культура безопасности;  экологическое;  интеллектуальное;  здоровьесберегающее;  трудовое;  воспитание семейных ценностей;  коммуникативное. </vt:lpstr>
      <vt:lpstr>Формирование гражданственности и патриотизма -  Акции «Подарок ветерану», «Бессмертный полк», «Георгиевская ленточка», - Фестиваль военной песни «Поклонимся великим тем годам»,   - ЛМК «Мы помним. Мы ленинградцы.», - Районный урок мужества «Дорога в космос.»,  - Мероприятия ко Дню Победы, - Экскурсии в музеи СПб, - Военно-спортивная игра «Зарница», - Военно-спортивный праздник  - «А, ну-ка, парни!», - Уроки Мужества, - Музейное движение  </vt:lpstr>
      <vt:lpstr>  Музейно-педагогическая деятельность   </vt:lpstr>
      <vt:lpstr>Поддержка социальных инициатив юных петербуржцев   1. Развитие добровольчества 2. ДОО и ученическое самоуправление 3. РДДМ </vt:lpstr>
      <vt:lpstr>Трудовое воспитание и профориентация  - Наличие 10 соглашений с региональными предприятиями/организациями, оказывающими содействие в реализации профориентационных мероприятий. - Наличие профильных предпрофессиональных классов. Приказ № 184/3 от 31.08.2023 об открытии группы обучающихся 10 класса естественно-научного профиля. - Посещение обучающимися экскурсий на предприятиях и организациях СПО и ВО: Горный университет/35 чел, Технологический университет/ 35 чел, Медицинский университет им. Павлова/35 чел., лицей им. Мосина/28 чел. - Участие обучающихся 9, 11 классов в моделирующих профессиональных пробах (онлайн) тестированиях. - Прохождение обучающимися профессионального обучения по программе профессиональной подготовки по профессии «лаборант химического анализа». Приказ № 185/1 от 01.09.2023. По окончании обучения 15 человек получили удостоверения. - Проведение родительских собраний на тему профессиональной ориентации, в том числе о кадровых потребностях современного рынка труда – 2 собрания: 08.09.23/252 чел и 02.12.23/65 чел.  -  Участие обучающихся 6‒7 классов в мероприятиях проекта «Билет в будущее». - Интерактивные занятия «Навигатор поступлений. Мастер-класс ОЦ «Максимум» для  учащихся 9-11 классов.</vt:lpstr>
      <vt:lpstr>  Результаты профилактической работы   </vt:lpstr>
      <vt:lpstr>Воспитание семейных ценностей  Общешкольные родительские собрания : 1. - «Стратегия действий в интересах детей» - 08.09.23 – 252 чел 2.  «Система работы по организации и проведению ГИА - 2024» 02.12. 23 – 65 чел 3. «Безопасность детей в современном мире»  – 10.02.24 – 148 чел  4. «Воспитать гражданина и патриота»   17.05.24 (258 чел)  Совет родителей – 4 заседания/50 чел  Совет по профилактике правонарушений – 9 заседаний/30 чел  Малый педсовет – 4 заседания  Дни открытых дверей – 2/213 чел. </vt:lpstr>
      <vt:lpstr>Правовое воспитание и культура безопасности -   «ЮИД»  (рук. А.Н.Шмырева) и «ДЮП»(рук. А.В.Понизовский) Организовано и проведено более 40 мероприятий, в том числе 8 акций: «Внимание - дети!», «Школьник-дорога-автомобиль»,   «Памяти жертв ДТП» и др.  -  Правовая программа по профилактике  правонарушений «Слушается дело» для учащихся 9б и 10а  - октябрь 2023, апрель 2024. - Дорожный патруль с родителями по профилактике ДТП.  - Информирование по профилактике пожарной безопасности.  - Участие в олимпиаде по ОБЖ  - Рейд по проверке наличия схем безопасного маршрута  - Профилактические мероприятия  по употреблению табака и  курительных смесей.    </vt:lpstr>
      <vt:lpstr>Физкультурно-спортивное воспитание и пропаганда ЗОЖ  </vt:lpstr>
      <vt:lpstr>Годовой круг школьных праздников и традиций : Сентябрь: День знаний                   Акция «Чистый город»  Октябрь: День учителя                    Лицейский праздник                    Конкурс  «Минута славы»                    Акция «Спешите делать добро»                   ко Дню пожилого человека Ноябрь:   День школьного самоуправления                  Фестиваль «Шире круг»                  День матери Декабрь: Акция «Спорт против вредных привычек»                   Новогоднее шоу                   Рождественская благотворительная акция Январь:  «Блокадные дни Ленинграда» Февраль:  Праздничная почта ко Дню св. Валентина                   В/с праздник  ко Дню защитника Отечества Март:   День открытых дверей             Концерт «Милым женщинам»             «А, ну-ка, девочки!»             Фольклорный праздник «Прощай, Масленица!» Апрель:  Гагаринские уроки                Акция «Чистый город»                Акция «Подарок ветерану» Май:   Вахта Памяти ко Дню Победы             Фестиваль военной песни             Праздник Последнего звонка            «Звездный час» по итогам года   </vt:lpstr>
      <vt:lpstr>Дополнительное образование</vt:lpstr>
      <vt:lpstr>Качество воспитательной работы  Реестр участия в конкурсах разного уровня: районных – 36  городских и региональных – 12  всероссийских – 2  международных – 2  </vt:lpstr>
      <vt:lpstr> Трудоустройство выпускников 9а класса  </vt:lpstr>
      <vt:lpstr> Трудоустройство выпускников 9б класса  </vt:lpstr>
      <vt:lpstr> Трудоустройство выпускников 11 класса  </vt:lpstr>
      <vt:lpstr>Основные задачи развития  образовательной системы лицея  на 2024 – 2025 учебный год: 1. Реализация  мероприятий в рамках Года семьи и федеральных проектов  «Современная школа», «Школа Минпросвещения России, «Цифровая образовательная среда».  2. Совершенствование системы гражданско-патриотического воспитания и исторического просвещения, повышение воспитательного потенциала лицея, 3. Повышение роли детских общественных объединений в формировании гражданской позиции, в том числе через увеличения количества детей , вовлеченных в деятельность детских общественных объединений.  4. Расширение возможностей для получения детьми дополнительного образования.  5. Создание условий для развития профессионального образования.  </vt:lpstr>
      <vt:lpstr> Финансово-экономическая деятельность  (2023-2024 учебный год)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Благовещенский</dc:creator>
  <cp:lastModifiedBy>User</cp:lastModifiedBy>
  <cp:revision>175</cp:revision>
  <dcterms:created xsi:type="dcterms:W3CDTF">2023-08-16T07:42:10Z</dcterms:created>
  <dcterms:modified xsi:type="dcterms:W3CDTF">2024-10-22T12:17:04Z</dcterms:modified>
</cp:coreProperties>
</file>